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57"/>
    <p:restoredTop sz="93632"/>
  </p:normalViewPr>
  <p:slideViewPr>
    <p:cSldViewPr>
      <p:cViewPr varScale="1">
        <p:scale>
          <a:sx n="66" d="100"/>
          <a:sy n="66" d="100"/>
        </p:scale>
        <p:origin x="4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962400"/>
            <a:ext cx="5114778" cy="1101248"/>
          </a:xfrm>
        </p:spPr>
        <p:txBody>
          <a:bodyPr/>
          <a:lstStyle/>
          <a:p>
            <a:r>
              <a:rPr lang="en-US" dirty="0" smtClean="0"/>
              <a:t>Central Dewitt Hall of Fame </a:t>
            </a:r>
          </a:p>
          <a:p>
            <a:r>
              <a:rPr lang="en-US" dirty="0" smtClean="0"/>
              <a:t>Induction Class 2016</a:t>
            </a:r>
          </a:p>
        </p:txBody>
      </p:sp>
      <p:sp>
        <p:nvSpPr>
          <p:cNvPr id="4" name="Title 3"/>
          <p:cNvSpPr>
            <a:spLocks noGrp="1"/>
          </p:cNvSpPr>
          <p:nvPr>
            <p:ph type="ctrTitle"/>
          </p:nvPr>
        </p:nvSpPr>
        <p:spPr>
          <a:xfrm>
            <a:off x="3366868" y="914400"/>
            <a:ext cx="5105400" cy="2868168"/>
          </a:xfrm>
        </p:spPr>
        <p:txBody>
          <a:bodyPr/>
          <a:lstStyle/>
          <a:p>
            <a:r>
              <a:rPr lang="en-US" dirty="0" smtClean="0"/>
              <a:t>1953-54 </a:t>
            </a:r>
            <a:r>
              <a:rPr lang="en-US" dirty="0" err="1" smtClean="0"/>
              <a:t>Welton</a:t>
            </a:r>
            <a:r>
              <a:rPr lang="en-US" dirty="0" smtClean="0"/>
              <a:t> Boys Basketball Team </a:t>
            </a:r>
            <a:endParaRPr lang="en-US" dirty="0"/>
          </a:p>
        </p:txBody>
      </p:sp>
      <p:pic>
        <p:nvPicPr>
          <p:cNvPr id="5" name="Picture 4" descr="Large Saber Cat Final.jpg"/>
          <p:cNvPicPr>
            <a:picLocks noChangeAspect="1"/>
          </p:cNvPicPr>
          <p:nvPr/>
        </p:nvPicPr>
        <p:blipFill>
          <a:blip r:embed="rId2" cstate="print"/>
          <a:stretch>
            <a:fillRect/>
          </a:stretch>
        </p:blipFill>
        <p:spPr>
          <a:xfrm>
            <a:off x="0" y="2023758"/>
            <a:ext cx="2667000" cy="262444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idx="1"/>
          </p:nvPr>
        </p:nvPicPr>
        <p:blipFill>
          <a:blip r:embed="rId2">
            <a:extLst>
              <a:ext uri="{28A0092B-C50C-407E-A947-70E740481C1C}">
                <a14:useLocalDpi xmlns:a14="http://schemas.microsoft.com/office/drawing/2010/main" val="0"/>
              </a:ext>
            </a:extLst>
          </a:blip>
          <a:srcRect l="24261" r="24261"/>
          <a:stretch>
            <a:fillRect/>
          </a:stretch>
        </p:blipFill>
        <p:spPr/>
      </p:pic>
      <p:sp>
        <p:nvSpPr>
          <p:cNvPr id="5" name="Title 4"/>
          <p:cNvSpPr>
            <a:spLocks noGrp="1"/>
          </p:cNvSpPr>
          <p:nvPr>
            <p:ph type="title"/>
          </p:nvPr>
        </p:nvSpPr>
        <p:spPr>
          <a:xfrm>
            <a:off x="5334000" y="2971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Team/Group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600200"/>
            <a:ext cx="7239000" cy="4846320"/>
          </a:xfrm>
        </p:spPr>
        <p:txBody>
          <a:bodyPr>
            <a:noAutofit/>
          </a:bodyPr>
          <a:lstStyle/>
          <a:p>
            <a:pPr marL="0" indent="0" algn="just">
              <a:buNone/>
            </a:pPr>
            <a:r>
              <a:rPr lang="en-US" sz="1600" dirty="0"/>
              <a:t>The 53-54 team, after finishing the 1952-53 season at 17-6 put together a memorable season by going 16-1 during the regular season, winning the Little 10 championship and Clinton County tournament.  The final game was won against rival Wheatland 36-31.  They would make a great run through the Sectional and District tournament before Wheatland would avenge the tournament loss by beating the </a:t>
            </a:r>
            <a:r>
              <a:rPr lang="en-US" sz="1600" dirty="0" err="1"/>
              <a:t>Welton</a:t>
            </a:r>
            <a:r>
              <a:rPr lang="en-US" sz="1600" dirty="0"/>
              <a:t> Wolverines 78-51 in the District final.  During that season they would outscore their opponents 938-627 and in the tournament games 540-444.  They played their home games in a brand new gym that had been built for the school.  They were led by leading scorer Alan Connell who amassed 561 points during the season.  He also had the most Free Throws in a Game (8), which was tied with Gordon </a:t>
            </a:r>
            <a:r>
              <a:rPr lang="en-US" sz="1600" dirty="0" err="1"/>
              <a:t>Berst</a:t>
            </a:r>
            <a:r>
              <a:rPr lang="en-US" sz="1600" dirty="0"/>
              <a:t>, Most Field Goals in a Game (14) and Most Points in a Game (32).  Brian Randolph was perfect from the Free </a:t>
            </a:r>
            <a:r>
              <a:rPr lang="en-US" sz="1600" dirty="0" smtClean="0"/>
              <a:t>Throw </a:t>
            </a:r>
            <a:r>
              <a:rPr lang="en-US" sz="1600" dirty="0"/>
              <a:t>line during the regular season.</a:t>
            </a:r>
          </a:p>
          <a:p>
            <a:pPr marL="0" indent="0" algn="just">
              <a:buNone/>
            </a:pPr>
            <a:endParaRPr lang="en-US" sz="1600" dirty="0" smtClean="0"/>
          </a:p>
          <a:p>
            <a:pPr marL="0" indent="0" algn="just">
              <a:buNone/>
            </a:pPr>
            <a:r>
              <a:rPr lang="en-US" sz="1600" dirty="0" smtClean="0"/>
              <a:t>Team </a:t>
            </a:r>
            <a:r>
              <a:rPr lang="en-US" sz="1600" dirty="0"/>
              <a:t>Members:  Coach Robert Livingstone, Gordon </a:t>
            </a:r>
            <a:r>
              <a:rPr lang="en-US" sz="1600" dirty="0" err="1"/>
              <a:t>Berst</a:t>
            </a:r>
            <a:r>
              <a:rPr lang="en-US" sz="1600" dirty="0"/>
              <a:t>, Jack Cahill, Ronnie </a:t>
            </a:r>
            <a:r>
              <a:rPr lang="en-US" sz="1600" dirty="0" err="1"/>
              <a:t>Claeys</a:t>
            </a:r>
            <a:r>
              <a:rPr lang="en-US" sz="1600" dirty="0"/>
              <a:t>, </a:t>
            </a:r>
            <a:r>
              <a:rPr lang="en-US" sz="1600" dirty="0" smtClean="0"/>
              <a:t>Allan </a:t>
            </a:r>
            <a:r>
              <a:rPr lang="en-US" sz="1600" dirty="0"/>
              <a:t>Connell, Wayne Connell (manager), Billy Goddard, </a:t>
            </a:r>
            <a:r>
              <a:rPr lang="en-US" sz="1600" dirty="0" err="1"/>
              <a:t>Meryle</a:t>
            </a:r>
            <a:r>
              <a:rPr lang="en-US" sz="1600" dirty="0"/>
              <a:t> Haack, </a:t>
            </a:r>
            <a:r>
              <a:rPr lang="en-US" sz="1600" dirty="0" smtClean="0"/>
              <a:t>Donald </a:t>
            </a:r>
            <a:r>
              <a:rPr lang="en-US" sz="1600" dirty="0"/>
              <a:t>Johnson, John McCoy, Rodney </a:t>
            </a:r>
            <a:r>
              <a:rPr lang="en-US" sz="1600" dirty="0" err="1"/>
              <a:t>Passig</a:t>
            </a:r>
            <a:r>
              <a:rPr lang="en-US" sz="1600" dirty="0"/>
              <a:t>, Phillip Peters, Mike Peters, Gary </a:t>
            </a:r>
            <a:r>
              <a:rPr lang="en-US" sz="1600" dirty="0" err="1"/>
              <a:t>Ploog</a:t>
            </a:r>
            <a:r>
              <a:rPr lang="en-US" sz="1600" dirty="0"/>
              <a:t>, Brian </a:t>
            </a:r>
            <a:r>
              <a:rPr lang="en-US" sz="1600" dirty="0" err="1"/>
              <a:t>Randoloph</a:t>
            </a:r>
            <a:r>
              <a:rPr lang="en-US" sz="1600" dirty="0"/>
              <a:t>, James Randolph, Charles Welsh, </a:t>
            </a:r>
          </a:p>
          <a:p>
            <a:pPr marL="0" indent="0" algn="just">
              <a:buNone/>
            </a:pPr>
            <a:r>
              <a:rPr lang="en-US" sz="1600" dirty="0"/>
              <a:t>Richard Welsh	</a:t>
            </a:r>
          </a:p>
          <a:p>
            <a:pPr>
              <a:buNone/>
            </a:pP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rmAutofit/>
          </a:bodyPr>
          <a:lstStyle/>
          <a:p>
            <a:pPr marL="0" indent="0" algn="just">
              <a:buNone/>
            </a:pPr>
            <a:r>
              <a:rPr lang="en-US" sz="1600" dirty="0" smtClean="0"/>
              <a:t>	</a:t>
            </a:r>
            <a:r>
              <a:rPr lang="en-US" sz="1600" dirty="0" err="1" smtClean="0"/>
              <a:t>Welton</a:t>
            </a:r>
            <a:r>
              <a:rPr lang="en-US" sz="1600" dirty="0" smtClean="0"/>
              <a:t> </a:t>
            </a:r>
            <a:r>
              <a:rPr lang="en-US" sz="1600" dirty="0"/>
              <a:t>High School knew a little something about good </a:t>
            </a:r>
            <a:r>
              <a:rPr lang="en-US" sz="1600" dirty="0" smtClean="0"/>
              <a:t>basketball. The </a:t>
            </a:r>
            <a:r>
              <a:rPr lang="en-US" sz="1600" dirty="0"/>
              <a:t>Wolverines won an East Iowa League title as early as 1930 and were annual contenders in the Clinton County Championships, winning the tournament on multiple occasions during the 1940s and ’50s.</a:t>
            </a:r>
          </a:p>
          <a:p>
            <a:pPr marL="0" indent="0" algn="just">
              <a:buNone/>
            </a:pPr>
            <a:r>
              <a:rPr lang="en-US" sz="1600" dirty="0" smtClean="0"/>
              <a:t>	Not </a:t>
            </a:r>
            <a:r>
              <a:rPr lang="en-US" sz="1600" dirty="0"/>
              <a:t>many </a:t>
            </a:r>
            <a:r>
              <a:rPr lang="en-US" sz="1600" dirty="0" err="1"/>
              <a:t>Welton</a:t>
            </a:r>
            <a:r>
              <a:rPr lang="en-US" sz="1600" dirty="0"/>
              <a:t> squads, however, could match the success of the 1953-54 </a:t>
            </a:r>
            <a:r>
              <a:rPr lang="en-US" sz="1600" dirty="0" smtClean="0"/>
              <a:t>team. That </a:t>
            </a:r>
            <a:r>
              <a:rPr lang="en-US" sz="1600" dirty="0"/>
              <a:t>group of Wolverines went 25-2 – including a 16-1 mark during the regular season – and won both conference and sectional titles.</a:t>
            </a:r>
          </a:p>
          <a:p>
            <a:pPr marL="0" indent="0" algn="just">
              <a:buNone/>
            </a:pPr>
            <a:r>
              <a:rPr lang="en-US" sz="1600" dirty="0" smtClean="0"/>
              <a:t>	The </a:t>
            </a:r>
            <a:r>
              <a:rPr lang="en-US" sz="1600" dirty="0"/>
              <a:t>seeds for a strong season were planted the year before when the Wolverines went 17-6, and sure enough, the 1953-54 </a:t>
            </a:r>
            <a:r>
              <a:rPr lang="en-US" sz="1600" dirty="0" err="1"/>
              <a:t>Welton</a:t>
            </a:r>
            <a:r>
              <a:rPr lang="en-US" sz="1600" dirty="0"/>
              <a:t> team was dominant during the regular season, outscoring its foes 938-627 – an average score of 55-37 – </a:t>
            </a:r>
            <a:r>
              <a:rPr lang="en-US" sz="1600" dirty="0" err="1"/>
              <a:t>en</a:t>
            </a:r>
            <a:r>
              <a:rPr lang="en-US" sz="1600" dirty="0"/>
              <a:t> route to a Little 10 Conference title.</a:t>
            </a:r>
          </a:p>
          <a:p>
            <a:pPr marL="0" indent="0" algn="just">
              <a:buNone/>
            </a:pPr>
            <a:r>
              <a:rPr lang="en-US" sz="1600" dirty="0" smtClean="0"/>
              <a:t>	Maybe </a:t>
            </a:r>
            <a:r>
              <a:rPr lang="en-US" sz="1600" dirty="0"/>
              <a:t>most impressive, the Wolverines knocked off Wheatland in the finals of the Clinton County Tournament, </a:t>
            </a:r>
            <a:r>
              <a:rPr lang="en-US" sz="1600" dirty="0" smtClean="0"/>
              <a:t>36-31. The </a:t>
            </a:r>
            <a:r>
              <a:rPr lang="en-US" sz="1600" dirty="0"/>
              <a:t>Wildcats were the three-time defending champions in the tournament and were a perfect 20-0 heading into the encounter.</a:t>
            </a:r>
          </a:p>
          <a:p>
            <a:pPr>
              <a:buNone/>
            </a:pPr>
            <a:endParaRPr lang="en-US" sz="1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	</a:t>
            </a:r>
            <a:r>
              <a:rPr lang="en-US" sz="1600" dirty="0" err="1" smtClean="0"/>
              <a:t>Welton</a:t>
            </a:r>
            <a:r>
              <a:rPr lang="en-US" sz="1600" dirty="0" smtClean="0"/>
              <a:t> </a:t>
            </a:r>
            <a:r>
              <a:rPr lang="en-US" sz="1600" dirty="0"/>
              <a:t>followed up its strong regular season by rolling through the postseason. This time, the Wolverines outscored opponents 540-444 to bring home a sectional </a:t>
            </a:r>
            <a:r>
              <a:rPr lang="en-US" sz="1600" dirty="0" smtClean="0"/>
              <a:t>title. Unfortunately</a:t>
            </a:r>
            <a:r>
              <a:rPr lang="en-US" sz="1600" dirty="0"/>
              <a:t>, </a:t>
            </a:r>
            <a:r>
              <a:rPr lang="en-US" sz="1600" dirty="0" err="1"/>
              <a:t>Welton’s</a:t>
            </a:r>
            <a:r>
              <a:rPr lang="en-US" sz="1600" dirty="0"/>
              <a:t> road to the state tournament meant another contest against Wheatland, and this time the Wildcats got revenge with a 78-51 victory in the district finals. Wheatland would ultimately reach the state quarterfinals during a time when there were no classes; the Wildcats were joined in the quarterfinals by future 4A schools Des Moines Roosevelt, Muscatine and Waterloo East.</a:t>
            </a:r>
          </a:p>
          <a:p>
            <a:pPr marL="0" indent="0" algn="just">
              <a:buNone/>
            </a:pPr>
            <a:r>
              <a:rPr lang="en-US" sz="1600" dirty="0" smtClean="0"/>
              <a:t>	Coached </a:t>
            </a:r>
            <a:r>
              <a:rPr lang="en-US" sz="1600" dirty="0"/>
              <a:t>by Robert Livingstone, the Wolverines excelled on the court and </a:t>
            </a:r>
            <a:r>
              <a:rPr lang="en-US" sz="1600" dirty="0" smtClean="0"/>
              <a:t>off. Senior </a:t>
            </a:r>
            <a:r>
              <a:rPr lang="en-US" sz="1600" dirty="0"/>
              <a:t>Alan Connell was the team’s leading scorer, amassing 561 points during the season, including 32 in one game. </a:t>
            </a:r>
          </a:p>
          <a:p>
            <a:pPr marL="0" indent="0" algn="just">
              <a:buNone/>
            </a:pPr>
            <a:r>
              <a:rPr lang="en-US" sz="1600" dirty="0" smtClean="0"/>
              <a:t>	The </a:t>
            </a:r>
            <a:r>
              <a:rPr lang="en-US" sz="1600" dirty="0"/>
              <a:t>Wolverines were especially good at the free throw line. Both Connell and Gordon </a:t>
            </a:r>
            <a:r>
              <a:rPr lang="en-US" sz="1600" dirty="0" err="1"/>
              <a:t>Berst</a:t>
            </a:r>
            <a:r>
              <a:rPr lang="en-US" sz="1600" dirty="0"/>
              <a:t> made eight free throws in a game, while Brian Randolph did not miss a single one of his foul shots during the season.</a:t>
            </a:r>
          </a:p>
          <a:p>
            <a:pPr marL="0" indent="0" algn="just">
              <a:buNone/>
            </a:pPr>
            <a:r>
              <a:rPr lang="en-US" sz="1600" dirty="0" smtClean="0"/>
              <a:t>	A </a:t>
            </a:r>
            <a:r>
              <a:rPr lang="en-US" sz="1600" dirty="0"/>
              <a:t>number of Wolverines were active elsewhere in the </a:t>
            </a:r>
            <a:r>
              <a:rPr lang="en-US" sz="1600" dirty="0" smtClean="0"/>
              <a:t>school. Six </a:t>
            </a:r>
            <a:r>
              <a:rPr lang="en-US" sz="1600" dirty="0"/>
              <a:t>team members – </a:t>
            </a:r>
            <a:r>
              <a:rPr lang="en-US" sz="1600" dirty="0" err="1"/>
              <a:t>Berst</a:t>
            </a:r>
            <a:r>
              <a:rPr lang="en-US" sz="1600" dirty="0"/>
              <a:t>, A. Connell, manager Wayne Connell, John McCoy, James Randolph and Richard Welsh – took part in “Spooks Live,” the senior play, and six others were part of the </a:t>
            </a:r>
            <a:r>
              <a:rPr lang="en-US" sz="1600" dirty="0" err="1"/>
              <a:t>Weltonian</a:t>
            </a:r>
            <a:r>
              <a:rPr lang="en-US" sz="1600" dirty="0"/>
              <a:t> yearbook staff.</a:t>
            </a:r>
          </a:p>
          <a:p>
            <a:pPr marL="0" indent="0">
              <a:buNone/>
            </a:pP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err="1" smtClean="0"/>
              <a:t>Berst</a:t>
            </a:r>
            <a:r>
              <a:rPr lang="en-US" sz="1600" dirty="0" smtClean="0"/>
              <a:t> </a:t>
            </a:r>
            <a:r>
              <a:rPr lang="en-US" sz="1600" dirty="0"/>
              <a:t>and Gary </a:t>
            </a:r>
            <a:r>
              <a:rPr lang="en-US" sz="1600" dirty="0" err="1"/>
              <a:t>Ploog</a:t>
            </a:r>
            <a:r>
              <a:rPr lang="en-US" sz="1600" dirty="0"/>
              <a:t> were both named to the honor roll, while W. Connell and Welsh were the only two seniors in school with perfect </a:t>
            </a:r>
            <a:r>
              <a:rPr lang="en-US" sz="1600" dirty="0" smtClean="0"/>
              <a:t>attendance. McCoy </a:t>
            </a:r>
            <a:r>
              <a:rPr lang="en-US" sz="1600" dirty="0"/>
              <a:t>even took on a unique job during his senior year. The two-time class president was asked by the </a:t>
            </a:r>
            <a:r>
              <a:rPr lang="en-US" sz="1600" dirty="0" err="1"/>
              <a:t>Welton</a:t>
            </a:r>
            <a:r>
              <a:rPr lang="en-US" sz="1600" dirty="0"/>
              <a:t> school board president to drive a school bus for the school, and McCoy did.</a:t>
            </a:r>
          </a:p>
          <a:p>
            <a:pPr marL="0" indent="0" algn="just">
              <a:buNone/>
            </a:pPr>
            <a:r>
              <a:rPr lang="en-US" sz="1600" dirty="0" smtClean="0"/>
              <a:t>	And </a:t>
            </a:r>
            <a:r>
              <a:rPr lang="en-US" sz="1600" dirty="0"/>
              <a:t>if anybody doubts the area’s zeal for basketball, just look at </a:t>
            </a:r>
            <a:r>
              <a:rPr lang="en-US" sz="1600" dirty="0" err="1"/>
              <a:t>Welton’s</a:t>
            </a:r>
            <a:r>
              <a:rPr lang="en-US" sz="1600" dirty="0"/>
              <a:t> </a:t>
            </a:r>
            <a:r>
              <a:rPr lang="en-US" sz="1600" dirty="0" smtClean="0"/>
              <a:t>roster. Despite </a:t>
            </a:r>
            <a:r>
              <a:rPr lang="en-US" sz="1600" dirty="0"/>
              <a:t>a graduating class of only 15, the 1953-54 Wolverines boasted seven seniors and had 17 players out overall.</a:t>
            </a:r>
          </a:p>
          <a:p>
            <a:pPr marL="0" indent="0" algn="just">
              <a:buNone/>
            </a:pPr>
            <a:endParaRPr lang="en-US" sz="1600" dirty="0" smtClean="0"/>
          </a:p>
          <a:p>
            <a:pPr marL="0" indent="0" algn="just">
              <a:buNone/>
            </a:pPr>
            <a:r>
              <a:rPr lang="en-US" sz="1600" dirty="0" smtClean="0"/>
              <a:t>Team </a:t>
            </a:r>
            <a:r>
              <a:rPr lang="en-US" sz="1600" dirty="0"/>
              <a:t>members included </a:t>
            </a:r>
            <a:r>
              <a:rPr lang="en-US" sz="1600" dirty="0" err="1"/>
              <a:t>Berst</a:t>
            </a:r>
            <a:r>
              <a:rPr lang="en-US" sz="1600" dirty="0"/>
              <a:t>, Jack Cahill, Ronnie </a:t>
            </a:r>
            <a:r>
              <a:rPr lang="en-US" sz="1600" dirty="0" err="1"/>
              <a:t>Claeys</a:t>
            </a:r>
            <a:r>
              <a:rPr lang="en-US" sz="1600" dirty="0"/>
              <a:t>, A. Connell, W. Connell, Billy Goddard, </a:t>
            </a:r>
            <a:r>
              <a:rPr lang="en-US" sz="1600" dirty="0" err="1"/>
              <a:t>Meryle</a:t>
            </a:r>
            <a:r>
              <a:rPr lang="en-US" sz="1600" dirty="0"/>
              <a:t> Haack, Donald Johnson, McCoy, Rodney </a:t>
            </a:r>
            <a:r>
              <a:rPr lang="en-US" sz="1600" dirty="0" err="1"/>
              <a:t>Passig</a:t>
            </a:r>
            <a:r>
              <a:rPr lang="en-US" sz="1600" dirty="0"/>
              <a:t>, Phillip Peters, Mike Peters, </a:t>
            </a:r>
            <a:r>
              <a:rPr lang="en-US" sz="1600" dirty="0" err="1"/>
              <a:t>Ploog</a:t>
            </a:r>
            <a:r>
              <a:rPr lang="en-US" sz="1600" dirty="0"/>
              <a:t>, B. Randolph, J. Randolph, Charles Welsh and R. Welsh.</a:t>
            </a:r>
          </a:p>
          <a:p>
            <a:pPr>
              <a:buNone/>
            </a:pP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speech</a:t>
            </a:r>
            <a:endParaRPr lang="en-US" dirty="0"/>
          </a:p>
        </p:txBody>
      </p:sp>
      <p:sp>
        <p:nvSpPr>
          <p:cNvPr id="3" name="Content Placeholder 2"/>
          <p:cNvSpPr>
            <a:spLocks noGrp="1"/>
          </p:cNvSpPr>
          <p:nvPr>
            <p:ph idx="1"/>
          </p:nvPr>
        </p:nvSpPr>
        <p:spPr/>
        <p:txBody>
          <a:bodyPr>
            <a:noAutofit/>
          </a:bodyPr>
          <a:lstStyle/>
          <a:p>
            <a:pPr marL="0" indent="0" algn="just">
              <a:buNone/>
            </a:pPr>
            <a:r>
              <a:rPr lang="en-US" sz="1600" b="1" i="1" u="sng" dirty="0"/>
              <a:t>Inducted for Outstanding Contributions as a Team </a:t>
            </a:r>
            <a:endParaRPr lang="en-US" sz="1600" b="1" i="1" u="sng" dirty="0" smtClean="0"/>
          </a:p>
          <a:p>
            <a:pPr marL="0" indent="0" algn="just">
              <a:buNone/>
            </a:pPr>
            <a:r>
              <a:rPr lang="en-US" sz="1600" i="1" dirty="0" smtClean="0"/>
              <a:t>Communities </a:t>
            </a:r>
            <a:r>
              <a:rPr lang="en-US" sz="1600" i="1" dirty="0"/>
              <a:t>have always rallied around their youth and in 1953-54 the </a:t>
            </a:r>
            <a:r>
              <a:rPr lang="en-US" sz="1600" i="1" dirty="0" err="1"/>
              <a:t>Welton</a:t>
            </a:r>
            <a:r>
              <a:rPr lang="en-US" sz="1600" i="1" dirty="0"/>
              <a:t> community had a lot to be proud of in support of their basketball teams. Well ahead of their time in sports, </a:t>
            </a:r>
            <a:r>
              <a:rPr lang="en-US" sz="1600" i="1" dirty="0" err="1"/>
              <a:t>Welton</a:t>
            </a:r>
            <a:r>
              <a:rPr lang="en-US" sz="1600" i="1" dirty="0"/>
              <a:t> boasted not only male athletic teams but female counterparts as well. Beyond cheerleading, they had a softball team and a basketball team that finished 18-4, led by Sylvia </a:t>
            </a:r>
            <a:r>
              <a:rPr lang="en-US" sz="1600" i="1" dirty="0" err="1"/>
              <a:t>Passig‘s</a:t>
            </a:r>
            <a:r>
              <a:rPr lang="en-US" sz="1600" i="1" dirty="0"/>
              <a:t> 519 points. The girl’s teams also did quite well throughout the 1940’s, 50’s and </a:t>
            </a:r>
            <a:r>
              <a:rPr lang="en-US" sz="1600" i="1" dirty="0" smtClean="0"/>
              <a:t>60’s. Likewise</a:t>
            </a:r>
            <a:r>
              <a:rPr lang="en-US" sz="1600" i="1" dirty="0"/>
              <a:t>, </a:t>
            </a:r>
            <a:r>
              <a:rPr lang="en-US" sz="1600" i="1" dirty="0" err="1"/>
              <a:t>Welton</a:t>
            </a:r>
            <a:r>
              <a:rPr lang="en-US" sz="1600" i="1" dirty="0"/>
              <a:t> boy’s basketball would have much success during those years. They were East-Iowa League Champs in 29-30 as well as well as County Champions throughout the 40’s and 50’s including a 1956-57 team that is Hall of Fame worthy after a magical season. The 53-54 team, after finishing the 52-53 season at 17-6 put together a memorable season by going 16-1 during the regular season, winning the Little 10 championship and Clinton County tournament. The final game was won against rival Wheatland 36-31. They would make a great run through the Sectional and District tournament before Wheatland would avenge the tournament loss by beating the </a:t>
            </a:r>
            <a:r>
              <a:rPr lang="en-US" sz="1600" i="1" dirty="0" err="1"/>
              <a:t>Welton</a:t>
            </a:r>
            <a:r>
              <a:rPr lang="en-US" sz="1600" i="1" dirty="0"/>
              <a:t> Wolverines 78-51 in the District </a:t>
            </a:r>
            <a:r>
              <a:rPr lang="en-US" sz="1600" i="1" dirty="0" smtClean="0"/>
              <a:t>final. In </a:t>
            </a:r>
            <a:r>
              <a:rPr lang="en-US" sz="1600" i="1" dirty="0"/>
              <a:t>1953-54 they would outscore their opponents 938-627 and 540-444 in tournament games. Home games were played in the brand new gym </a:t>
            </a:r>
            <a:r>
              <a:rPr lang="en-US" sz="1600" i="1" dirty="0" smtClean="0"/>
              <a:t>at</a:t>
            </a:r>
            <a:endParaRPr lang="en-US" sz="1600" i="1" dirty="0"/>
          </a:p>
        </p:txBody>
      </p:sp>
    </p:spTree>
    <p:extLst>
      <p:ext uri="{BB962C8B-B14F-4D97-AF65-F5344CB8AC3E}">
        <p14:creationId xmlns:p14="http://schemas.microsoft.com/office/powerpoint/2010/main" val="1940880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i="1" dirty="0" err="1"/>
              <a:t>Welton</a:t>
            </a:r>
            <a:r>
              <a:rPr lang="en-US" sz="1600" i="1" dirty="0"/>
              <a:t> School. They were led by leading scorer Alan Connell who amassed 561 points that season. He and teammate Gordon </a:t>
            </a:r>
            <a:r>
              <a:rPr lang="en-US" sz="1600" i="1" dirty="0" err="1"/>
              <a:t>Berst</a:t>
            </a:r>
            <a:r>
              <a:rPr lang="en-US" sz="1600" i="1" dirty="0"/>
              <a:t> had the most Free Throws in a Game (8), Alan also had the Most Field Goals in a Game (14) and Most Points in a Game (32). He would earn All-Eastern Iowa and All-State recognition that season. Brian Randolph was perfect from the Free Throw line during the regular season. They were a small class but very close knit. </a:t>
            </a:r>
            <a:r>
              <a:rPr lang="en-US" sz="1600" i="1" dirty="0" smtClean="0"/>
              <a:t>With </a:t>
            </a:r>
            <a:r>
              <a:rPr lang="en-US" sz="1600" i="1" dirty="0"/>
              <a:t>only 15 students in their senior class, they were called upon to fill all the voids through organizations that make for a great school </a:t>
            </a:r>
            <a:r>
              <a:rPr lang="en-US" sz="1600" i="1" dirty="0" smtClean="0"/>
              <a:t>experience… and </a:t>
            </a:r>
            <a:r>
              <a:rPr lang="en-US" sz="1600" i="1" dirty="0"/>
              <a:t>they did it all.  Player John McCoy played basketball and baseball all four years.  He was the Class President twice, participated in the band, school plays, and was on the Annual staff and Wolverine Club as well as being involved in a discussion panel for a Youth Conference.  John was also asked by the School Board President to drive a school bus his senior year, which he did.  Almost every senior listed in the Yearbook were involved in many similar organizations.  6 of the players were on the </a:t>
            </a:r>
            <a:r>
              <a:rPr lang="en-US" sz="1600" i="1" dirty="0" err="1"/>
              <a:t>Weltonian</a:t>
            </a:r>
            <a:r>
              <a:rPr lang="en-US" sz="1600" i="1" dirty="0"/>
              <a:t> staff.   </a:t>
            </a:r>
            <a:r>
              <a:rPr lang="en-US" sz="1600" i="1" dirty="0" smtClean="0"/>
              <a:t>Michael </a:t>
            </a:r>
            <a:r>
              <a:rPr lang="en-US" sz="1600" i="1" dirty="0"/>
              <a:t>Peters would go on to star in the 1956-57 season and earn 5</a:t>
            </a:r>
            <a:r>
              <a:rPr lang="en-US" sz="1600" i="1" baseline="30000" dirty="0"/>
              <a:t>th</a:t>
            </a:r>
            <a:r>
              <a:rPr lang="en-US" sz="1600" i="1" dirty="0"/>
              <a:t> Team All-State, which was unusual for a small school in that era.  Basketball was an important activity, which you could tell from messages left in their Senior Wills.  Gordon </a:t>
            </a:r>
            <a:r>
              <a:rPr lang="en-US" sz="1600" i="1" dirty="0" err="1"/>
              <a:t>Berst</a:t>
            </a:r>
            <a:r>
              <a:rPr lang="en-US" sz="1600" i="1" dirty="0"/>
              <a:t> left Billy Goddard his height. Allan Connell left </a:t>
            </a:r>
            <a:r>
              <a:rPr lang="en-US" sz="1600" i="1" dirty="0" err="1"/>
              <a:t>Verlyn</a:t>
            </a:r>
            <a:r>
              <a:rPr lang="en-US" sz="1600" i="1" dirty="0"/>
              <a:t> Scheckel his Center positions on the team.  Many of these guys  </a:t>
            </a:r>
          </a:p>
          <a:p>
            <a:endParaRPr lang="en-US" sz="1600" dirty="0"/>
          </a:p>
        </p:txBody>
      </p:sp>
    </p:spTree>
    <p:extLst>
      <p:ext uri="{BB962C8B-B14F-4D97-AF65-F5344CB8AC3E}">
        <p14:creationId xmlns:p14="http://schemas.microsoft.com/office/powerpoint/2010/main" val="1980406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a:t>Speech (cont.) &amp; video</a:t>
            </a:r>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i="1" dirty="0"/>
              <a:t>served in the military after graduation before starting their own families and careers.  John (Jack) Cahill served in the army for 2 years before farming and working in the lumber industry.  Recently four of his grandson’s, Chaz, Carter, Connor and Cole have all attended Central DeWitt and carried on their grandfather’s legacy by getting involved in activities while here. Team members &amp; families are here from that team, some traveling a great distance to attend tonight.  As I read the names of members of the team, would that individual please step forward and receive your plaque and would any of the family in attendance please stand and be recognized as I read that name.  (George Pickup) Please help me welcome the newest members of the Central DeWitt High School Hall of Fame, 2016 inductees… the 1953-54 </a:t>
            </a:r>
            <a:r>
              <a:rPr lang="en-US" sz="1600" i="1" dirty="0" err="1"/>
              <a:t>Welton</a:t>
            </a:r>
            <a:r>
              <a:rPr lang="en-US" sz="1600" i="1" dirty="0"/>
              <a:t> Basketball Team.</a:t>
            </a:r>
          </a:p>
          <a:p>
            <a:pPr marL="0" indent="0" algn="just">
              <a:buNone/>
            </a:pPr>
            <a:r>
              <a:rPr lang="en-US" sz="1600" i="1" dirty="0" smtClean="0"/>
              <a:t>Coach </a:t>
            </a:r>
            <a:r>
              <a:rPr lang="en-US" sz="1600" i="1" dirty="0"/>
              <a:t>Robert Livingstone, Gordon </a:t>
            </a:r>
            <a:r>
              <a:rPr lang="en-US" sz="1600" i="1" dirty="0" err="1"/>
              <a:t>Berst</a:t>
            </a:r>
            <a:r>
              <a:rPr lang="en-US" sz="1600" i="1" dirty="0"/>
              <a:t>, Jack Cahill, Ronnie </a:t>
            </a:r>
            <a:r>
              <a:rPr lang="en-US" sz="1600" i="1" dirty="0" err="1"/>
              <a:t>Claeys</a:t>
            </a:r>
            <a:r>
              <a:rPr lang="en-US" sz="1600" i="1" dirty="0"/>
              <a:t>, Allan Connell, Wayne Connell (manager), Billy Goddard	, </a:t>
            </a:r>
            <a:r>
              <a:rPr lang="en-US" sz="1600" i="1" dirty="0" err="1"/>
              <a:t>Meryle</a:t>
            </a:r>
            <a:r>
              <a:rPr lang="en-US" sz="1600" i="1" dirty="0"/>
              <a:t> Haack, Donald Johnson, John McCoy, Rodney </a:t>
            </a:r>
            <a:r>
              <a:rPr lang="en-US" sz="1600" i="1" dirty="0" err="1"/>
              <a:t>Passig</a:t>
            </a:r>
            <a:r>
              <a:rPr lang="en-US" sz="1600" i="1" dirty="0"/>
              <a:t>, Phillip Peters, Mike Peters, Gary </a:t>
            </a:r>
            <a:r>
              <a:rPr lang="en-US" sz="1600" i="1" dirty="0" err="1"/>
              <a:t>Ploog</a:t>
            </a:r>
            <a:r>
              <a:rPr lang="en-US" sz="1600" i="1" dirty="0"/>
              <a:t>, Brian </a:t>
            </a:r>
            <a:r>
              <a:rPr lang="en-US" sz="1600" i="1" dirty="0" err="1"/>
              <a:t>Randoloph</a:t>
            </a:r>
            <a:r>
              <a:rPr lang="en-US" sz="1600" i="1" dirty="0"/>
              <a:t>, James Randolph, Charles Welsh, Richard Welsh</a:t>
            </a:r>
          </a:p>
          <a:p>
            <a:pPr marL="0" indent="0" algn="just">
              <a:buNone/>
            </a:pPr>
            <a:r>
              <a:rPr lang="en-US" sz="1600" i="1" dirty="0"/>
              <a:t> </a:t>
            </a:r>
          </a:p>
          <a:p>
            <a:pPr marL="0" indent="0" algn="just">
              <a:buNone/>
            </a:pPr>
            <a:r>
              <a:rPr lang="en-US" sz="1600" i="1" dirty="0"/>
              <a:t>We have Allan Connell who would like to say a few words on behalf of the 1953-54 </a:t>
            </a:r>
            <a:r>
              <a:rPr lang="en-US" sz="1600" i="1" dirty="0" smtClean="0"/>
              <a:t>team</a:t>
            </a:r>
            <a:endParaRPr lang="en-US" sz="1600" i="1" dirty="0"/>
          </a:p>
        </p:txBody>
      </p:sp>
    </p:spTree>
    <p:extLst>
      <p:ext uri="{BB962C8B-B14F-4D97-AF65-F5344CB8AC3E}">
        <p14:creationId xmlns:p14="http://schemas.microsoft.com/office/powerpoint/2010/main" val="7983813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570</TotalTime>
  <Words>986</Words>
  <Application>Microsoft Macintosh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Trebuchet MS</vt:lpstr>
      <vt:lpstr>Wingdings</vt:lpstr>
      <vt:lpstr>Wingdings 2</vt:lpstr>
      <vt:lpstr>Opulent</vt:lpstr>
      <vt:lpstr>1953-54 Welton Boys Basketball Team </vt:lpstr>
      <vt:lpstr>Inducted for Outstanding Contributions  as  a Team/Group of Central High School  </vt:lpstr>
      <vt:lpstr>Biography</vt:lpstr>
      <vt:lpstr>Article from the Observer </vt:lpstr>
      <vt:lpstr>The Observer (cont.)</vt:lpstr>
      <vt:lpstr>The Observer (cont.)</vt:lpstr>
      <vt:lpstr>Induction speech</vt:lpstr>
      <vt:lpstr>Speech (cont.)</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103</cp:revision>
  <dcterms:created xsi:type="dcterms:W3CDTF">2017-06-14T17:49:36Z</dcterms:created>
  <dcterms:modified xsi:type="dcterms:W3CDTF">2017-08-23T20:16:56Z</dcterms:modified>
</cp:coreProperties>
</file>