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3" r:id="rId4"/>
    <p:sldId id="259" r:id="rId5"/>
    <p:sldId id="261" r:id="rId6"/>
    <p:sldId id="262" r:id="rId7"/>
    <p:sldId id="264" r:id="rId8"/>
    <p:sldId id="265" r:id="rId9"/>
    <p:sldId id="266"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BEB0B"/>
    <a:srgbClr val="D1D52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5157"/>
    <p:restoredTop sz="93632"/>
  </p:normalViewPr>
  <p:slideViewPr>
    <p:cSldViewPr>
      <p:cViewPr varScale="1">
        <p:scale>
          <a:sx n="66" d="100"/>
          <a:sy n="66" d="100"/>
        </p:scale>
        <p:origin x="496" y="17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CB384914-F12E-423F-9F68-A623A288CFEF}" type="datetimeFigureOut">
              <a:rPr lang="en-US" smtClean="0"/>
              <a:pPr/>
              <a:t>8/23/17</a:t>
            </a:fld>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7110A480-46E2-430F-A6D9-CFEE953CE7C3}"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B384914-F12E-423F-9F68-A623A288CFEF}" type="datetimeFigureOut">
              <a:rPr lang="en-US" smtClean="0"/>
              <a:pPr/>
              <a:t>8/23/17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110A480-46E2-430F-A6D9-CFEE953CE7C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CB384914-F12E-423F-9F68-A623A288CFEF}" type="datetimeFigureOut">
              <a:rPr lang="en-US" smtClean="0"/>
              <a:pPr/>
              <a:t>8/23/17</a:t>
            </a:fld>
            <a:endParaRPr lang="en-US"/>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7110A480-46E2-430F-A6D9-CFEE953CE7C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B384914-F12E-423F-9F68-A623A288CFEF}" type="datetimeFigureOut">
              <a:rPr lang="en-US" smtClean="0"/>
              <a:pPr/>
              <a:t>8/23/17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110A480-46E2-430F-A6D9-CFEE953CE7C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CB384914-F12E-423F-9F68-A623A288CFEF}" type="datetimeFigureOut">
              <a:rPr lang="en-US" smtClean="0"/>
              <a:pPr/>
              <a:t>8/23/17</a:t>
            </a:fld>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Slide Number Placeholder 5"/>
          <p:cNvSpPr>
            <a:spLocks noGrp="1"/>
          </p:cNvSpPr>
          <p:nvPr>
            <p:ph type="sldNum" sz="quarter" idx="12"/>
          </p:nvPr>
        </p:nvSpPr>
        <p:spPr>
          <a:xfrm>
            <a:off x="6733952" y="6555112"/>
            <a:ext cx="588336" cy="228600"/>
          </a:xfrm>
        </p:spPr>
        <p:txBody>
          <a:bodyPr/>
          <a:lstStyle>
            <a:extLst/>
          </a:lstStyle>
          <a:p>
            <a:fld id="{7110A480-46E2-430F-A6D9-CFEE953CE7C3}"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CB384914-F12E-423F-9F68-A623A288CFEF}" type="datetimeFigureOut">
              <a:rPr lang="en-US" smtClean="0"/>
              <a:pPr/>
              <a:t>8/23/17</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7110A480-46E2-430F-A6D9-CFEE953CE7C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CB384914-F12E-423F-9F68-A623A288CFEF}" type="datetimeFigureOut">
              <a:rPr lang="en-US" smtClean="0"/>
              <a:pPr/>
              <a:t>8/23/17</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7110A480-46E2-430F-A6D9-CFEE953CE7C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CB384914-F12E-423F-9F68-A623A288CFEF}" type="datetimeFigureOut">
              <a:rPr lang="en-US" smtClean="0"/>
              <a:pPr/>
              <a:t>8/23/17</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7110A480-46E2-430F-A6D9-CFEE953CE7C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CB384914-F12E-423F-9F68-A623A288CFEF}" type="datetimeFigureOut">
              <a:rPr lang="en-US" smtClean="0"/>
              <a:pPr/>
              <a:t>8/23/17</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a:p>
        </p:txBody>
      </p:sp>
      <p:sp>
        <p:nvSpPr>
          <p:cNvPr id="4" name="Slide Number Placeholder 3"/>
          <p:cNvSpPr>
            <a:spLocks noGrp="1"/>
          </p:cNvSpPr>
          <p:nvPr>
            <p:ph type="sldNum" sz="quarter" idx="12"/>
          </p:nvPr>
        </p:nvSpPr>
        <p:spPr/>
        <p:txBody>
          <a:bodyPr/>
          <a:lstStyle>
            <a:extLst/>
          </a:lstStyle>
          <a:p>
            <a:fld id="{7110A480-46E2-430F-A6D9-CFEE953CE7C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CB384914-F12E-423F-9F68-A623A288CFEF}" type="datetimeFigureOut">
              <a:rPr lang="en-US" smtClean="0"/>
              <a:pPr/>
              <a:t>8/23/17</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7110A480-46E2-430F-A6D9-CFEE953CE7C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CB384914-F12E-423F-9F68-A623A288CFEF}" type="datetimeFigureOut">
              <a:rPr lang="en-US" smtClean="0"/>
              <a:pPr/>
              <a:t>8/23/17</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7110A480-46E2-430F-A6D9-CFEE953CE7C3}" type="slidenum">
              <a:rPr lang="en-US" smtClean="0"/>
              <a:pPr/>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CB384914-F12E-423F-9F68-A623A288CFEF}" type="datetimeFigureOut">
              <a:rPr lang="en-US" smtClean="0"/>
              <a:pPr/>
              <a:t>8/23/17</a:t>
            </a:fld>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7110A480-46E2-430F-A6D9-CFEE953CE7C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image" Target="../media/image3.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EBEB0B"/>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Central Dewitt Hall of Fame </a:t>
            </a:r>
          </a:p>
          <a:p>
            <a:r>
              <a:rPr lang="en-US" dirty="0" smtClean="0"/>
              <a:t>Induction Class 2013</a:t>
            </a:r>
          </a:p>
        </p:txBody>
      </p:sp>
      <p:sp>
        <p:nvSpPr>
          <p:cNvPr id="4" name="Title 3"/>
          <p:cNvSpPr>
            <a:spLocks noGrp="1"/>
          </p:cNvSpPr>
          <p:nvPr>
            <p:ph type="ctrTitle"/>
          </p:nvPr>
        </p:nvSpPr>
        <p:spPr/>
        <p:txBody>
          <a:bodyPr/>
          <a:lstStyle/>
          <a:p>
            <a:r>
              <a:rPr lang="en-US" dirty="0" smtClean="0"/>
              <a:t>Abe Tubbs </a:t>
            </a:r>
            <a:endParaRPr lang="en-US" dirty="0"/>
          </a:p>
        </p:txBody>
      </p:sp>
      <p:pic>
        <p:nvPicPr>
          <p:cNvPr id="5" name="Picture 4" descr="Large Saber Cat Final.jpg"/>
          <p:cNvPicPr>
            <a:picLocks noChangeAspect="1"/>
          </p:cNvPicPr>
          <p:nvPr/>
        </p:nvPicPr>
        <p:blipFill>
          <a:blip r:embed="rId2" cstate="print">
            <a:lum contrast="40000"/>
          </a:blip>
          <a:stretch>
            <a:fillRect/>
          </a:stretch>
        </p:blipFill>
        <p:spPr>
          <a:xfrm>
            <a:off x="0" y="2209800"/>
            <a:ext cx="2667000" cy="2438400"/>
          </a:xfrm>
          <a:prstGeom prst="rect">
            <a:avLst/>
          </a:prstGeom>
          <a:effec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Placeholder 5" descr="Abe1bw.jpg"/>
          <p:cNvPicPr>
            <a:picLocks noGrp="1" noChangeAspect="1"/>
          </p:cNvPicPr>
          <p:nvPr>
            <p:ph type="pic" idx="1"/>
          </p:nvPr>
        </p:nvPicPr>
        <p:blipFill>
          <a:blip r:embed="rId2" cstate="print"/>
          <a:srcRect t="10015" b="10015"/>
          <a:stretch>
            <a:fillRect/>
          </a:stretch>
        </p:blipFill>
        <p:spPr/>
      </p:pic>
      <p:sp>
        <p:nvSpPr>
          <p:cNvPr id="5" name="Title 4"/>
          <p:cNvSpPr>
            <a:spLocks noGrp="1"/>
          </p:cNvSpPr>
          <p:nvPr>
            <p:ph type="title"/>
          </p:nvPr>
        </p:nvSpPr>
        <p:spPr>
          <a:xfrm>
            <a:off x="5334000" y="3352800"/>
            <a:ext cx="3429000" cy="2057400"/>
          </a:xfrm>
        </p:spPr>
        <p:txBody>
          <a:bodyPr>
            <a:normAutofit fontScale="90000"/>
          </a:bodyPr>
          <a:lstStyle/>
          <a:p>
            <a:r>
              <a:rPr lang="en-US" i="1" dirty="0" smtClean="0"/>
              <a:t>Inducted for Outstanding Contributions </a:t>
            </a:r>
            <a:r>
              <a:rPr lang="en-US" b="0" dirty="0" smtClean="0"/>
              <a:t/>
            </a:r>
            <a:br>
              <a:rPr lang="en-US" b="0" dirty="0" smtClean="0"/>
            </a:br>
            <a:r>
              <a:rPr lang="en-US" i="1" dirty="0" smtClean="0"/>
              <a:t>as  a distinguished graduate of Central High School</a:t>
            </a:r>
            <a:r>
              <a:rPr lang="en-US" b="0" dirty="0" smtClean="0"/>
              <a:t/>
            </a:r>
            <a:br>
              <a:rPr lang="en-US" b="0" dirty="0" smtClean="0"/>
            </a:br>
            <a:r>
              <a:rPr lang="en-US" dirty="0" smtClean="0"/>
              <a:t/>
            </a:r>
            <a:br>
              <a:rPr lang="en-US" dirty="0" smtClean="0"/>
            </a:b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25000"/>
            <a:lum/>
          </a:blip>
          <a:srcRect/>
          <a:stretch>
            <a:fillRect t="-22000" b="-22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7239000" cy="1143000"/>
          </a:xfrm>
        </p:spPr>
        <p:txBody>
          <a:bodyPr/>
          <a:lstStyle/>
          <a:p>
            <a:r>
              <a:rPr lang="en-US" dirty="0" smtClean="0"/>
              <a:t>Biography</a:t>
            </a:r>
            <a:endParaRPr lang="en-US" dirty="0"/>
          </a:p>
        </p:txBody>
      </p:sp>
      <p:sp>
        <p:nvSpPr>
          <p:cNvPr id="3" name="Content Placeholder 2"/>
          <p:cNvSpPr>
            <a:spLocks noGrp="1"/>
          </p:cNvSpPr>
          <p:nvPr>
            <p:ph idx="1"/>
          </p:nvPr>
        </p:nvSpPr>
        <p:spPr>
          <a:xfrm>
            <a:off x="457200" y="1554480"/>
            <a:ext cx="7239000" cy="4846320"/>
          </a:xfrm>
        </p:spPr>
        <p:txBody>
          <a:bodyPr>
            <a:normAutofit/>
          </a:bodyPr>
          <a:lstStyle/>
          <a:p>
            <a:pPr marL="0" indent="0" algn="just">
              <a:buNone/>
            </a:pPr>
            <a:r>
              <a:rPr lang="en-US" sz="1600" dirty="0" smtClean="0"/>
              <a:t>Abe Tubbs is a 1989 graduate and record setting basketball player at Central.  He was 2X First Team All-Conference at Cornell College and Player of the Year in 1993 &amp; 1994.  He helped them win a Midwest Conference title in 1993-94 and trip to the NCAA Division III tournament. He was a 3X All-Academic selection, Academic All-American and earned the NCAA Post Graduate Scholarship.  He graduated Cum Laude in 1994 and earned his MBA in 1999.  He is currently the Chairman of the Board &amp; CEO for </a:t>
            </a:r>
            <a:r>
              <a:rPr lang="en-US" sz="1600" dirty="0" err="1" smtClean="0"/>
              <a:t>Ohnward</a:t>
            </a:r>
            <a:r>
              <a:rPr lang="en-US" sz="1600" dirty="0" smtClean="0"/>
              <a:t> Bank &amp; Trust and President and CFO at First Trust State Bank in DeWitt. He is a member of the Cornell College Hall of Fame.  </a:t>
            </a:r>
          </a:p>
          <a:p>
            <a:pPr marL="0" indent="0" algn="just">
              <a:buNone/>
            </a:pPr>
            <a:r>
              <a:rPr lang="en-US" sz="1600" dirty="0" smtClean="0"/>
              <a:t/>
            </a:r>
            <a:br>
              <a:rPr lang="en-US" sz="1600" dirty="0" smtClean="0"/>
            </a:br>
            <a:endParaRPr lang="en-US" sz="16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25000"/>
            <a:lum/>
          </a:blip>
          <a:srcRect/>
          <a:stretch>
            <a:fillRect t="-22000" b="-22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Article from the Observer </a:t>
            </a:r>
            <a:endParaRPr lang="en-US" dirty="0"/>
          </a:p>
        </p:txBody>
      </p:sp>
      <p:sp>
        <p:nvSpPr>
          <p:cNvPr id="6" name="Content Placeholder 5"/>
          <p:cNvSpPr>
            <a:spLocks noGrp="1"/>
          </p:cNvSpPr>
          <p:nvPr>
            <p:ph idx="1"/>
          </p:nvPr>
        </p:nvSpPr>
        <p:spPr>
          <a:xfrm>
            <a:off x="457200" y="1554480"/>
            <a:ext cx="7239000" cy="4846320"/>
          </a:xfrm>
        </p:spPr>
        <p:txBody>
          <a:bodyPr>
            <a:noAutofit/>
          </a:bodyPr>
          <a:lstStyle/>
          <a:p>
            <a:pPr marL="0" indent="0" algn="just">
              <a:buNone/>
            </a:pPr>
            <a:r>
              <a:rPr lang="en-US" sz="1600" dirty="0" smtClean="0"/>
              <a:t>	Associates say compassion and innovative thinking are two of the qualities that make Abe Tubbs stand out as one of Central Community High School’s distinguished graduates.  Tubbs, a 1989 graduate, was a star student and basketball player at Central who went on to be one of Cornell College’s most highly-regarded players before becoming equally regarded in his chosen profession. </a:t>
            </a:r>
          </a:p>
          <a:p>
            <a:pPr marL="0" indent="0" algn="just">
              <a:buNone/>
            </a:pPr>
            <a:r>
              <a:rPr lang="en-US" sz="1600" dirty="0" smtClean="0"/>
              <a:t>	Tubbs excelled in academics at Central and Cornell, earning consistent dean’s list awards and maintaining a 3.7 grade point average in college while working toward a degree in economics and business. He received a master’s of business administration degree in 1999 from the University of Iowa. </a:t>
            </a:r>
          </a:p>
          <a:p>
            <a:pPr marL="0" indent="0" algn="just">
              <a:buNone/>
            </a:pPr>
            <a:r>
              <a:rPr lang="en-US" sz="1600" dirty="0" smtClean="0"/>
              <a:t>	He continues to exhibit the same dedication and leadership he showed as a member of Central’s and Cornell’s basketball programs in his position as president and CFO of First Central State Bank in DeWitt and chairman and CEO of </a:t>
            </a:r>
            <a:r>
              <a:rPr lang="en-US" sz="1600" dirty="0" err="1" smtClean="0"/>
              <a:t>Ohnward</a:t>
            </a:r>
            <a:r>
              <a:rPr lang="en-US" sz="1600" dirty="0" smtClean="0"/>
              <a:t> Bank and Trust in Cascade, Monticello, Marion and Cedar Rapids.</a:t>
            </a:r>
          </a:p>
          <a:p>
            <a:pPr marL="0" indent="0" algn="just">
              <a:buNone/>
            </a:pPr>
            <a:r>
              <a:rPr lang="en-US" sz="1600" dirty="0" smtClean="0"/>
              <a:t>	 He is a past member of the Iowa Banking Association’s management committee, was named a rising star in banking by Northwestern Financial Review magazine and remains active in coaching multiple youth sports teams.</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25000"/>
            <a:lum/>
          </a:blip>
          <a:srcRect/>
          <a:stretch>
            <a:fillRect t="-22000" b="-22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The Observer (cont.)</a:t>
            </a:r>
            <a:endParaRPr lang="en-US" dirty="0"/>
          </a:p>
        </p:txBody>
      </p:sp>
      <p:sp>
        <p:nvSpPr>
          <p:cNvPr id="3" name="Content Placeholder 2"/>
          <p:cNvSpPr>
            <a:spLocks noGrp="1"/>
          </p:cNvSpPr>
          <p:nvPr>
            <p:ph idx="1"/>
          </p:nvPr>
        </p:nvSpPr>
        <p:spPr>
          <a:xfrm>
            <a:off x="457200" y="1554480"/>
            <a:ext cx="7239000" cy="4846320"/>
          </a:xfrm>
        </p:spPr>
        <p:txBody>
          <a:bodyPr>
            <a:noAutofit/>
          </a:bodyPr>
          <a:lstStyle/>
          <a:p>
            <a:pPr marL="0" indent="0" algn="just">
              <a:buNone/>
            </a:pPr>
            <a:r>
              <a:rPr lang="en-US" sz="1600" dirty="0" smtClean="0"/>
              <a:t>	Tubbs </a:t>
            </a:r>
            <a:r>
              <a:rPr lang="en-US" sz="1600" dirty="0"/>
              <a:t>has given back to the community where he now lives, Anamosa, by serving on a wide variety of economic development groups in Dubuque, Jones and Linn counties and as an active member of the United Methodist Church of Mt. Vernon. He also is a past board member of Genesis Medical Center-DeWitt, serving 2003-2006. </a:t>
            </a:r>
          </a:p>
          <a:p>
            <a:pPr marL="0" indent="0" algn="just">
              <a:buNone/>
            </a:pPr>
            <a:r>
              <a:rPr lang="en-US" sz="1600" dirty="0" smtClean="0"/>
              <a:t>	Tubbs was a standout basketball player under Sabers’ coach Neil Padgett 1987- 1989 and went on to achieve numerous honors during three seasons on the Cornell College basketball team 1992-1994. He was named Midwest Conference Player of the year in 1993 and 1994 and was selected for the First Team All Conference during the same seasons.</a:t>
            </a:r>
          </a:p>
          <a:p>
            <a:pPr marL="0" indent="0" algn="just">
              <a:buNone/>
            </a:pPr>
            <a:r>
              <a:rPr lang="en-US" sz="1600" dirty="0" smtClean="0"/>
              <a:t>	 He also was selected for the Academic All-Conference Team 1992-1994 and served as team captain during his final year of play, where he averaged 22 points and 7.3 rebounds per game. He scored 1,240 points in his three seasons with the Rams, earning him the sixth spot in the 1,000-point club at that time.</a:t>
            </a:r>
          </a:p>
          <a:p>
            <a:pPr marL="0" indent="0" algn="just">
              <a:buNone/>
            </a:pPr>
            <a:r>
              <a:rPr lang="en-US" sz="1600" dirty="0" smtClean="0"/>
              <a:t>	 The College Sports Information Directors of America selected Tubbs as an Academic All-American in 1993 and 1994, and in 1994, he was selected for the America All-District Team and was named Cornell College’s most outstanding senior athlete. He was one of just 14 men’s basketball athletes awarded an NCAA post-graduate scholarship and was inducted into 	</a:t>
            </a:r>
            <a:endParaRPr lang="en-US" sz="16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25000"/>
            <a:lum/>
          </a:blip>
          <a:srcRect/>
          <a:stretch>
            <a:fillRect t="-22000" b="-22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The Observer (cont.)</a:t>
            </a:r>
            <a:endParaRPr lang="en-US" dirty="0"/>
          </a:p>
        </p:txBody>
      </p:sp>
      <p:sp>
        <p:nvSpPr>
          <p:cNvPr id="3" name="Content Placeholder 2"/>
          <p:cNvSpPr>
            <a:spLocks noGrp="1"/>
          </p:cNvSpPr>
          <p:nvPr>
            <p:ph idx="1"/>
          </p:nvPr>
        </p:nvSpPr>
        <p:spPr>
          <a:xfrm>
            <a:off x="457200" y="1554480"/>
            <a:ext cx="7239000" cy="4846320"/>
          </a:xfrm>
        </p:spPr>
        <p:txBody>
          <a:bodyPr>
            <a:noAutofit/>
          </a:bodyPr>
          <a:lstStyle/>
          <a:p>
            <a:pPr marL="0" indent="0" algn="just">
              <a:buNone/>
            </a:pPr>
            <a:r>
              <a:rPr lang="en-US" sz="1600" dirty="0"/>
              <a:t>the Cornell College Athletics Hall of Fame in 2008. </a:t>
            </a:r>
          </a:p>
          <a:p>
            <a:pPr marL="0" indent="0" algn="just">
              <a:buNone/>
            </a:pPr>
            <a:r>
              <a:rPr lang="en-US" sz="1600" dirty="0"/>
              <a:t>	Central High School principal George Pickup, at the time a history teacher and sophomore basketball coach, remembers Tubbs as an articulate young </a:t>
            </a:r>
            <a:r>
              <a:rPr lang="en-US" sz="1600" dirty="0"/>
              <a:t>man and talented writer who gave his all in the classroom and the athletic arena. </a:t>
            </a:r>
            <a:r>
              <a:rPr lang="en-US" sz="1600" dirty="0" smtClean="0"/>
              <a:t>“He was just a class act on the court and off the court, too,”</a:t>
            </a:r>
          </a:p>
          <a:p>
            <a:pPr marL="0" indent="0" algn="just">
              <a:buNone/>
            </a:pPr>
            <a:r>
              <a:rPr lang="en-US" sz="1600" dirty="0" smtClean="0"/>
              <a:t>	 Pickup said. Pickup sees Tubbs regularly in the community and said the former player still calls him “Coach” and enjoys talking about his family when they meet. He said he always expected big things from him based on his experience at Central. “I had a feeling he was going to be successful in the business world because he was a very ambitious, hard worker. He’s a quality person,” Pickup said.</a:t>
            </a:r>
          </a:p>
          <a:p>
            <a:pPr marL="0" indent="0" algn="just">
              <a:buNone/>
            </a:pPr>
            <a:r>
              <a:rPr lang="en-US" sz="1600" dirty="0" smtClean="0"/>
              <a:t>	 Dave </a:t>
            </a:r>
            <a:r>
              <a:rPr lang="en-US" sz="1600" dirty="0" err="1" smtClean="0"/>
              <a:t>Updegraff</a:t>
            </a:r>
            <a:r>
              <a:rPr lang="en-US" sz="1600" dirty="0" smtClean="0"/>
              <a:t>, who has worked closely with Tubbs for 13 years as chief human resources officer at </a:t>
            </a:r>
            <a:r>
              <a:rPr lang="en-US" sz="1600" dirty="0" err="1" smtClean="0"/>
              <a:t>Ohnward</a:t>
            </a:r>
            <a:r>
              <a:rPr lang="en-US" sz="1600" dirty="0" smtClean="0"/>
              <a:t> Bancshares, said he has been impressed with the leadership Tubbs has shown by helping others advance their careers while doubling the size of the bank during his tenure. </a:t>
            </a:r>
          </a:p>
          <a:p>
            <a:pPr marL="0" indent="0" algn="just">
              <a:buNone/>
            </a:pPr>
            <a:r>
              <a:rPr lang="en-US" sz="1600" dirty="0" smtClean="0"/>
              <a:t>	“He’s extremely compassionate. He’s a very intelligent individual. He’s well educated, but he has an empathetic quality about him people can relate to,” </a:t>
            </a:r>
            <a:r>
              <a:rPr lang="en-US" sz="1600" dirty="0" err="1" smtClean="0"/>
              <a:t>Updegraff</a:t>
            </a:r>
            <a:r>
              <a:rPr lang="en-US" sz="1600" dirty="0" smtClean="0"/>
              <a:t> said. </a:t>
            </a:r>
          </a:p>
          <a:p>
            <a:pPr>
              <a:buNone/>
            </a:pPr>
            <a:r>
              <a:rPr lang="en-US" sz="1600" dirty="0" smtClean="0"/>
              <a:t>	</a:t>
            </a:r>
            <a:endParaRPr lang="en-US" sz="16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25000"/>
            <a:lum/>
          </a:blip>
          <a:srcRect/>
          <a:stretch>
            <a:fillRect t="-22000" b="-22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The observer (cont.)</a:t>
            </a:r>
            <a:endParaRPr lang="en-US" dirty="0"/>
          </a:p>
        </p:txBody>
      </p:sp>
      <p:sp>
        <p:nvSpPr>
          <p:cNvPr id="3" name="Content Placeholder 2"/>
          <p:cNvSpPr>
            <a:spLocks noGrp="1"/>
          </p:cNvSpPr>
          <p:nvPr>
            <p:ph idx="1"/>
          </p:nvPr>
        </p:nvSpPr>
        <p:spPr>
          <a:xfrm>
            <a:off x="457200" y="1554480"/>
            <a:ext cx="7239000" cy="4846320"/>
          </a:xfrm>
        </p:spPr>
        <p:txBody>
          <a:bodyPr>
            <a:normAutofit/>
          </a:bodyPr>
          <a:lstStyle/>
          <a:p>
            <a:pPr marL="0" indent="0" algn="just">
              <a:buNone/>
            </a:pPr>
            <a:r>
              <a:rPr lang="en-US" sz="1600" dirty="0"/>
              <a:t>	“He’s a good listener and has helped people grow their careers and solve problems and is able to handle the disciplinary side as well with compassion and preserve the employees’ dignity,” he said. </a:t>
            </a:r>
          </a:p>
          <a:p>
            <a:pPr marL="0" indent="0" algn="just">
              <a:buNone/>
            </a:pPr>
            <a:r>
              <a:rPr lang="en-US" sz="1600" dirty="0" smtClean="0"/>
              <a:t>	</a:t>
            </a:r>
            <a:r>
              <a:rPr lang="en-US" sz="1600" dirty="0" err="1" smtClean="0"/>
              <a:t>Updegraff</a:t>
            </a:r>
            <a:r>
              <a:rPr lang="en-US" sz="1600" dirty="0" smtClean="0"/>
              <a:t> said people gravitate toward Tubbs, and he has used those interpersonal skills to develop strong professional and personal relationships. His leadership style brings out co-workers strengths while minimizing their weaknesses, and his analytical mind leads him to make consistently solid business decisions. </a:t>
            </a:r>
          </a:p>
          <a:p>
            <a:pPr marL="0" indent="0" algn="just">
              <a:buNone/>
            </a:pPr>
            <a:r>
              <a:rPr lang="en-US" sz="1600" dirty="0" smtClean="0"/>
              <a:t>	“He has built a good leadership team and developed community relationships. That has allowed the organization to enjoy great growth in the last few years, even in these difficult economic times. He has an extremely analytical mind and understands what is required to make the business stable and profitable.</a:t>
            </a:r>
          </a:p>
          <a:p>
            <a:pPr marL="0" indent="0" algn="just">
              <a:buNone/>
            </a:pPr>
            <a:r>
              <a:rPr lang="en-US" sz="1600" dirty="0" smtClean="0"/>
              <a:t>	 “The thing that impresses me the most is he’s innovative in his thinking. He’s concerned about making sure all the staff enjoy the work and grow their careers, and he’s adamant about maintaining a work-life balance ” </a:t>
            </a:r>
            <a:r>
              <a:rPr lang="en-US" sz="1600" dirty="0" err="1" smtClean="0"/>
              <a:t>Updegraff</a:t>
            </a:r>
            <a:r>
              <a:rPr lang="en-US" sz="1600" dirty="0" smtClean="0"/>
              <a:t> said. </a:t>
            </a:r>
            <a:endParaRPr lang="en-US" sz="16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25000"/>
            <a:lum/>
          </a:blip>
          <a:srcRect/>
          <a:stretch>
            <a:fillRect t="-14000" b="-14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7239000" cy="1143000"/>
          </a:xfrm>
        </p:spPr>
        <p:txBody>
          <a:bodyPr/>
          <a:lstStyle/>
          <a:p>
            <a:r>
              <a:rPr lang="en-US" dirty="0" smtClean="0"/>
              <a:t>Induction speech</a:t>
            </a:r>
            <a:endParaRPr lang="en-US" dirty="0"/>
          </a:p>
        </p:txBody>
      </p:sp>
      <p:sp>
        <p:nvSpPr>
          <p:cNvPr id="3" name="Content Placeholder 2"/>
          <p:cNvSpPr>
            <a:spLocks noGrp="1"/>
          </p:cNvSpPr>
          <p:nvPr>
            <p:ph idx="1"/>
          </p:nvPr>
        </p:nvSpPr>
        <p:spPr>
          <a:xfrm>
            <a:off x="457200" y="1371600"/>
            <a:ext cx="7239000" cy="4846320"/>
          </a:xfrm>
        </p:spPr>
        <p:txBody>
          <a:bodyPr>
            <a:noAutofit/>
          </a:bodyPr>
          <a:lstStyle/>
          <a:p>
            <a:pPr marL="0" indent="0" algn="just">
              <a:buNone/>
            </a:pPr>
            <a:r>
              <a:rPr lang="en-US" sz="1600" b="1" i="1" u="sng" dirty="0"/>
              <a:t>Inducted for Outstanding Contributions as a Distinguished </a:t>
            </a:r>
            <a:r>
              <a:rPr lang="en-US" sz="1600" b="1" i="1" u="sng" dirty="0" smtClean="0"/>
              <a:t>Graduate</a:t>
            </a:r>
            <a:endParaRPr lang="en-US" sz="1600" dirty="0"/>
          </a:p>
          <a:p>
            <a:pPr marL="0" indent="0" algn="just">
              <a:buNone/>
            </a:pPr>
            <a:r>
              <a:rPr lang="en-US" sz="1600" i="1" dirty="0" smtClean="0"/>
              <a:t>The </a:t>
            </a:r>
            <a:r>
              <a:rPr lang="en-US" sz="1600" i="1" dirty="0"/>
              <a:t>Tubbs name is synonymous with basketball in our community… half of that reason is 1989 graduate Abe Tubbs.  Abe was an outstanding 3-year Varsity player for Hall of Fame Coach Neil Padgett.  He still holds career records for Rebounds and Scoring at Central and was an All-Big Bend selection and a conference leader in Rebounds and Field Goal Percentage.   </a:t>
            </a:r>
            <a:r>
              <a:rPr lang="en-US" sz="1600" dirty="0"/>
              <a:t> </a:t>
            </a:r>
            <a:r>
              <a:rPr lang="en-US" sz="1600" i="1" dirty="0" smtClean="0"/>
              <a:t>Abe </a:t>
            </a:r>
            <a:r>
              <a:rPr lang="en-US" sz="1600" i="1" dirty="0"/>
              <a:t>continued to shine during his 3-year career at Cornell College.  He helped the Rams win the Midwest Conference Championship during the 1993-94 season, winning a program record number of games and a trip to the NCAA Division III Championships… the first ever for Cornell.  He averaged 22 points and 7.3 rebounds per game and was a Team Captain.  He was Cornell’s Most Outstanding Senior Athlete in 1994 and Conference Player of the Year in 1993 &amp; </a:t>
            </a:r>
            <a:r>
              <a:rPr lang="en-US" sz="1600" i="1" dirty="0" smtClean="0"/>
              <a:t>1994.</a:t>
            </a:r>
            <a:r>
              <a:rPr lang="en-US" sz="1600" dirty="0"/>
              <a:t> </a:t>
            </a:r>
            <a:r>
              <a:rPr lang="en-US" sz="1600" i="1" dirty="0" smtClean="0"/>
              <a:t>Abe </a:t>
            </a:r>
            <a:r>
              <a:rPr lang="en-US" sz="1600" i="1" dirty="0"/>
              <a:t>scored 1240 points during his 3 years in the Cornell lineup which ranks 7</a:t>
            </a:r>
            <a:r>
              <a:rPr lang="en-US" sz="1600" i="1" baseline="30000" dirty="0"/>
              <a:t>th</a:t>
            </a:r>
            <a:r>
              <a:rPr lang="en-US" sz="1600" i="1" dirty="0"/>
              <a:t> for All-time Career Scoring.  He also holds season and game records for Field Goal Percentage and Rebounds.  He was a 2X First Team All-Conference selection, 3X Conference All-Academic selection and Academic All-American.  He was a recipient of the NCAA Post Graduate Scholarship in 1994 and is a 2008 member of the Cornell College Hall of Fame. </a:t>
            </a:r>
            <a:r>
              <a:rPr lang="en-US" sz="1600" dirty="0"/>
              <a:t> </a:t>
            </a:r>
            <a:r>
              <a:rPr lang="en-US" sz="1600" i="1" dirty="0" smtClean="0"/>
              <a:t>Abe </a:t>
            </a:r>
            <a:r>
              <a:rPr lang="en-US" sz="1600" i="1" dirty="0"/>
              <a:t>graduated Cum Laude in Economics &amp; Business from Cornell and earned his MBA from the University of Iowa with a 3.75 GPA </a:t>
            </a:r>
            <a:r>
              <a:rPr lang="en-US" sz="1600" i="1" dirty="0" smtClean="0"/>
              <a:t>in</a:t>
            </a:r>
            <a:endParaRPr lang="en-US" sz="1600" dirty="0"/>
          </a:p>
        </p:txBody>
      </p:sp>
    </p:spTree>
    <p:extLst>
      <p:ext uri="{BB962C8B-B14F-4D97-AF65-F5344CB8AC3E}">
        <p14:creationId xmlns:p14="http://schemas.microsoft.com/office/powerpoint/2010/main" val="187173202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25000"/>
            <a:lum/>
          </a:blip>
          <a:srcRect/>
          <a:stretch>
            <a:fillRect t="-14000" b="-14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7239000" cy="1143000"/>
          </a:xfrm>
        </p:spPr>
        <p:txBody>
          <a:bodyPr/>
          <a:lstStyle/>
          <a:p>
            <a:r>
              <a:rPr lang="en-US" dirty="0" smtClean="0"/>
              <a:t>Speech (cont.) &amp; Video</a:t>
            </a:r>
            <a:endParaRPr lang="en-US" dirty="0"/>
          </a:p>
        </p:txBody>
      </p:sp>
      <p:sp>
        <p:nvSpPr>
          <p:cNvPr id="3" name="Content Placeholder 2"/>
          <p:cNvSpPr>
            <a:spLocks noGrp="1"/>
          </p:cNvSpPr>
          <p:nvPr>
            <p:ph idx="1"/>
          </p:nvPr>
        </p:nvSpPr>
        <p:spPr>
          <a:xfrm>
            <a:off x="457200" y="1371600"/>
            <a:ext cx="7239000" cy="4846320"/>
          </a:xfrm>
        </p:spPr>
        <p:txBody>
          <a:bodyPr>
            <a:normAutofit/>
          </a:bodyPr>
          <a:lstStyle/>
          <a:p>
            <a:pPr marL="0" indent="0" algn="just">
              <a:buNone/>
            </a:pPr>
            <a:r>
              <a:rPr lang="en-US" sz="1600" i="1" dirty="0"/>
              <a:t>1999.  He graduated from The Stonier Graduate School of Banking-Georgetown University, Washington D.C., in 2004.</a:t>
            </a:r>
            <a:r>
              <a:rPr lang="en-US" sz="1600" dirty="0"/>
              <a:t>  </a:t>
            </a:r>
            <a:r>
              <a:rPr lang="en-US" sz="1600" i="1" dirty="0" smtClean="0"/>
              <a:t>At </a:t>
            </a:r>
            <a:r>
              <a:rPr lang="en-US" sz="1600" i="1" dirty="0"/>
              <a:t>that time, he was recognized by Northwestern Financial Review Magazine as a “Rising Star in Banking. He has worked as an Assistant Basketball Coach at Coe College and was a Sales Representative from 1994-1998. He is currently the Chairman of the Board &amp; CEO, </a:t>
            </a:r>
            <a:r>
              <a:rPr lang="en-US" sz="1600" i="1" dirty="0" err="1"/>
              <a:t>Ohnward</a:t>
            </a:r>
            <a:r>
              <a:rPr lang="en-US" sz="1600" i="1" dirty="0"/>
              <a:t> Bank &amp; Trust, Cascade, Monticello, Marion &amp; Cedar Rapids, a position he has held since 2006.  Since 2001 he has served as the President &amp; CFO at First Central State Bank in </a:t>
            </a:r>
            <a:r>
              <a:rPr lang="en-US" sz="1600" i="1" dirty="0" err="1" smtClean="0"/>
              <a:t>DeWitt.He</a:t>
            </a:r>
            <a:r>
              <a:rPr lang="en-US" sz="1600" i="1" dirty="0" smtClean="0"/>
              <a:t> </a:t>
            </a:r>
            <a:r>
              <a:rPr lang="en-US" sz="1600" i="1" dirty="0"/>
              <a:t>has served on the Genesis DeWitt Hospital Board and the Iowa Banking Association Management Committee.  He has worked with a wide variety of Economic Development groups in Dubuque, Jones and Linn counties and serves on various committees at the United Methodist Church in Mt. Vernon.  He now helps coach youth sports teams.  He and his wife Nicole, who is another Central Hall of Famer, live in Anamosa with children Ave, Ike and Zeke.</a:t>
            </a:r>
            <a:r>
              <a:rPr lang="en-US" sz="1600" dirty="0"/>
              <a:t> </a:t>
            </a:r>
            <a:r>
              <a:rPr lang="en-US" sz="1600" i="1" dirty="0"/>
              <a:t>Please help me welcome the newest member of the Central High School Hall of Fame, 2013 inductee… Abe Tubbs.</a:t>
            </a:r>
            <a:endParaRPr lang="en-US" sz="1600" dirty="0"/>
          </a:p>
          <a:p>
            <a:endParaRPr lang="en-US" sz="1600" dirty="0"/>
          </a:p>
        </p:txBody>
      </p:sp>
    </p:spTree>
    <p:extLst>
      <p:ext uri="{BB962C8B-B14F-4D97-AF65-F5344CB8AC3E}">
        <p14:creationId xmlns:p14="http://schemas.microsoft.com/office/powerpoint/2010/main" val="117581279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Custom 5 1">
      <a:dk1>
        <a:srgbClr val="000000"/>
      </a:dk1>
      <a:lt1>
        <a:srgbClr val="FFFFFF"/>
      </a:lt1>
      <a:dk2>
        <a:srgbClr val="660D85"/>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497</TotalTime>
  <Words>534</Words>
  <Application>Microsoft Macintosh PowerPoint</Application>
  <PresentationFormat>On-screen Show (4:3)</PresentationFormat>
  <Paragraphs>34</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Trebuchet MS</vt:lpstr>
      <vt:lpstr>Wingdings</vt:lpstr>
      <vt:lpstr>Wingdings 2</vt:lpstr>
      <vt:lpstr>Opulent</vt:lpstr>
      <vt:lpstr>Abe Tubbs </vt:lpstr>
      <vt:lpstr>Inducted for Outstanding Contributions  as  a distinguished graduate of Central High School  </vt:lpstr>
      <vt:lpstr>Biography</vt:lpstr>
      <vt:lpstr>Article from the Observer </vt:lpstr>
      <vt:lpstr>The Observer (cont.)</vt:lpstr>
      <vt:lpstr>The Observer (cont.)</vt:lpstr>
      <vt:lpstr>The observer (cont.)</vt:lpstr>
      <vt:lpstr>Induction speech</vt:lpstr>
      <vt:lpstr>Speech (cont.) &amp; Video</vt:lpstr>
    </vt:vector>
  </TitlesOfParts>
  <Company>Clinton Community Schools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Dr. Wallace Ash</dc:title>
  <dc:creator>SarahFlathers</dc:creator>
  <cp:lastModifiedBy>Microsoft Office User</cp:lastModifiedBy>
  <cp:revision>79</cp:revision>
  <dcterms:created xsi:type="dcterms:W3CDTF">2017-06-14T17:49:36Z</dcterms:created>
  <dcterms:modified xsi:type="dcterms:W3CDTF">2017-08-24T01:22:15Z</dcterms:modified>
</cp:coreProperties>
</file>