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3" r:id="rId4"/>
    <p:sldId id="259" r:id="rId5"/>
    <p:sldId id="261" r:id="rId6"/>
    <p:sldId id="264"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4"/>
    <p:restoredTop sz="93706"/>
  </p:normalViewPr>
  <p:slideViewPr>
    <p:cSldViewPr>
      <p:cViewPr varScale="1">
        <p:scale>
          <a:sx n="115" d="100"/>
          <a:sy n="115" d="100"/>
        </p:scale>
        <p:origin x="235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470A3-E061-7F46-95F7-31E81CA1FDF2}" type="datetimeFigureOut">
              <a:rPr lang="en-US" smtClean="0"/>
              <a:t>6/25/22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EB049-5CD5-F54E-94A8-EEEDFC9EE500}" type="slidenum">
              <a:rPr lang="en-US" smtClean="0"/>
              <a:t>‹#›</a:t>
            </a:fld>
            <a:endParaRPr lang="en-US"/>
          </a:p>
        </p:txBody>
      </p:sp>
    </p:spTree>
    <p:extLst>
      <p:ext uri="{BB962C8B-B14F-4D97-AF65-F5344CB8AC3E}">
        <p14:creationId xmlns:p14="http://schemas.microsoft.com/office/powerpoint/2010/main" val="46259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CEB049-5CD5-F54E-94A8-EEEDFC9EE500}" type="slidenum">
              <a:rPr lang="en-US" smtClean="0"/>
              <a:t>2</a:t>
            </a:fld>
            <a:endParaRPr lang="en-US"/>
          </a:p>
        </p:txBody>
      </p:sp>
    </p:spTree>
    <p:extLst>
      <p:ext uri="{BB962C8B-B14F-4D97-AF65-F5344CB8AC3E}">
        <p14:creationId xmlns:p14="http://schemas.microsoft.com/office/powerpoint/2010/main" val="13149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CEB049-5CD5-F54E-94A8-EEEDFC9EE500}" type="slidenum">
              <a:rPr lang="en-US" smtClean="0"/>
              <a:t>6</a:t>
            </a:fld>
            <a:endParaRPr lang="en-US"/>
          </a:p>
        </p:txBody>
      </p:sp>
    </p:spTree>
    <p:extLst>
      <p:ext uri="{BB962C8B-B14F-4D97-AF65-F5344CB8AC3E}">
        <p14:creationId xmlns:p14="http://schemas.microsoft.com/office/powerpoint/2010/main" val="3057094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6/25/22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6/25/22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B384914-F12E-423F-9F68-A623A288CFEF}" type="datetimeFigureOut">
              <a:rPr lang="en-US" smtClean="0"/>
              <a:pPr/>
              <a:t>6/25/22</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6/25/22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6/25/22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6/25/22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384914-F12E-423F-9F68-A623A288CFEF}" type="datetimeFigureOut">
              <a:rPr lang="en-US" smtClean="0"/>
              <a:pPr/>
              <a:t>6/25/22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84914-F12E-423F-9F68-A623A288CFEF}" type="datetimeFigureOut">
              <a:rPr lang="en-US" smtClean="0"/>
              <a:pPr/>
              <a:t>6/25/22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6/25/22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6/25/22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B384914-F12E-423F-9F68-A623A288CFEF}" type="datetimeFigureOut">
              <a:rPr lang="en-US" smtClean="0"/>
              <a:pPr/>
              <a:t>6/25/22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6/25/22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3699352"/>
            <a:ext cx="5114778" cy="1101248"/>
          </a:xfrm>
        </p:spPr>
        <p:txBody>
          <a:bodyPr/>
          <a:lstStyle/>
          <a:p>
            <a:r>
              <a:rPr lang="en-US" dirty="0"/>
              <a:t>Central Dewitt Hall of Fame </a:t>
            </a:r>
          </a:p>
          <a:p>
            <a:r>
              <a:rPr lang="en-US" dirty="0"/>
              <a:t>Induction Class 2021</a:t>
            </a:r>
          </a:p>
        </p:txBody>
      </p:sp>
      <p:sp>
        <p:nvSpPr>
          <p:cNvPr id="4" name="Title 3"/>
          <p:cNvSpPr>
            <a:spLocks noGrp="1"/>
          </p:cNvSpPr>
          <p:nvPr>
            <p:ph type="ctrTitle"/>
          </p:nvPr>
        </p:nvSpPr>
        <p:spPr>
          <a:xfrm>
            <a:off x="3366868" y="692888"/>
            <a:ext cx="5105400" cy="2868168"/>
          </a:xfrm>
        </p:spPr>
        <p:txBody>
          <a:bodyPr/>
          <a:lstStyle/>
          <a:p>
            <a:r>
              <a:rPr lang="en-US" dirty="0"/>
              <a:t>john</a:t>
            </a:r>
            <a:br>
              <a:rPr lang="en-US" dirty="0"/>
            </a:br>
            <a:r>
              <a:rPr lang="en-US" dirty="0"/>
              <a:t> </a:t>
            </a:r>
            <a:r>
              <a:rPr lang="en-US" dirty="0" err="1"/>
              <a:t>jacobs</a:t>
            </a:r>
            <a:endParaRPr lang="en-US" dirty="0"/>
          </a:p>
        </p:txBody>
      </p:sp>
      <p:pic>
        <p:nvPicPr>
          <p:cNvPr id="5" name="Picture 4" descr="Large Saber Cat Final.jpg"/>
          <p:cNvPicPr>
            <a:picLocks noChangeAspect="1"/>
          </p:cNvPicPr>
          <p:nvPr/>
        </p:nvPicPr>
        <p:blipFill>
          <a:blip r:embed="rId2" cstate="print">
            <a:lum contrast="40000"/>
          </a:blip>
          <a:stretch>
            <a:fillRect/>
          </a:stretch>
        </p:blipFill>
        <p:spPr>
          <a:xfrm>
            <a:off x="0" y="2133600"/>
            <a:ext cx="2667000" cy="2438400"/>
          </a:xfrm>
          <a:prstGeom prst="rect">
            <a:avLst/>
          </a:prstGeom>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3352800"/>
            <a:ext cx="3429000" cy="2057400"/>
          </a:xfrm>
        </p:spPr>
        <p:txBody>
          <a:bodyPr>
            <a:normAutofit fontScale="90000"/>
          </a:bodyPr>
          <a:lstStyle/>
          <a:p>
            <a:r>
              <a:rPr lang="en-US" i="1" dirty="0"/>
              <a:t>Inducted for Outstanding Contributions </a:t>
            </a:r>
            <a:br>
              <a:rPr lang="en-US" b="0" dirty="0"/>
            </a:br>
            <a:r>
              <a:rPr lang="en-US" i="1" dirty="0"/>
              <a:t>as  an Individual of Central </a:t>
            </a:r>
            <a:r>
              <a:rPr lang="en-US" i="1" dirty="0" err="1"/>
              <a:t>dewitt</a:t>
            </a:r>
            <a:r>
              <a:rPr lang="en-US" i="1" dirty="0"/>
              <a:t> High School</a:t>
            </a:r>
            <a:br>
              <a:rPr lang="en-US" b="0" dirty="0"/>
            </a:br>
            <a:br>
              <a:rPr lang="en-US" dirty="0"/>
            </a:br>
            <a:endParaRPr lang="en-US" dirty="0"/>
          </a:p>
        </p:txBody>
      </p:sp>
      <p:pic>
        <p:nvPicPr>
          <p:cNvPr id="9" name="Picture Placeholder 8">
            <a:extLst>
              <a:ext uri="{FF2B5EF4-FFF2-40B4-BE49-F238E27FC236}">
                <a16:creationId xmlns:a16="http://schemas.microsoft.com/office/drawing/2014/main" id="{B78165F0-058A-3B45-8C5C-67ECD9FB1BC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8967" r="8967"/>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Biography</a:t>
            </a:r>
          </a:p>
        </p:txBody>
      </p:sp>
      <p:sp>
        <p:nvSpPr>
          <p:cNvPr id="3" name="Content Placeholder 2"/>
          <p:cNvSpPr>
            <a:spLocks noGrp="1"/>
          </p:cNvSpPr>
          <p:nvPr>
            <p:ph idx="1"/>
          </p:nvPr>
        </p:nvSpPr>
        <p:spPr>
          <a:xfrm>
            <a:off x="457200" y="1554480"/>
            <a:ext cx="7239000" cy="4846320"/>
          </a:xfrm>
        </p:spPr>
        <p:txBody>
          <a:bodyPr>
            <a:noAutofit/>
          </a:bodyPr>
          <a:lstStyle/>
          <a:p>
            <a:pPr marL="0" indent="0" algn="just">
              <a:spcBef>
                <a:spcPts val="0"/>
              </a:spcBef>
              <a:buNone/>
            </a:pPr>
            <a:r>
              <a:rPr lang="en-US" sz="1900" i="1" dirty="0"/>
              <a:t>During the “fall” track season in 1941, John would become the 1</a:t>
            </a:r>
            <a:r>
              <a:rPr lang="en-US" sz="1900" i="1" baseline="30000" dirty="0"/>
              <a:t>st</a:t>
            </a:r>
            <a:r>
              <a:rPr lang="en-US" sz="1900" i="1" dirty="0"/>
              <a:t> ever State Champion in DeWitt by winning the Class B Mile.  He placed 2</a:t>
            </a:r>
            <a:r>
              <a:rPr lang="en-US" sz="1900" i="1" baseline="30000" dirty="0"/>
              <a:t>nd</a:t>
            </a:r>
            <a:r>
              <a:rPr lang="en-US" sz="1900" i="1" dirty="0"/>
              <a:t> in the ½ Mile at the Drake Relays and set new school records in the ½ Mile &amp; Mile while breaking several meet records, including the </a:t>
            </a:r>
            <a:r>
              <a:rPr lang="en-US" sz="1900" i="1" dirty="0" err="1"/>
              <a:t>Illowa</a:t>
            </a:r>
            <a:r>
              <a:rPr lang="en-US" sz="1900" i="1" dirty="0"/>
              <a:t> Mile record by 9 seconds.  Johnnie served as the </a:t>
            </a:r>
            <a:r>
              <a:rPr lang="en-US" sz="1900" i="1" dirty="0" err="1"/>
              <a:t>DeHawk</a:t>
            </a:r>
            <a:r>
              <a:rPr lang="en-US" sz="1900" i="1" dirty="0"/>
              <a:t> Captain on a team that won the </a:t>
            </a:r>
            <a:r>
              <a:rPr lang="en-US" sz="1900" i="1" dirty="0" err="1"/>
              <a:t>Illowa</a:t>
            </a:r>
            <a:r>
              <a:rPr lang="en-US" sz="1900" i="1" dirty="0"/>
              <a:t> Conference title.  That spring, he again qualified for the State Indoor Class B Mile and helped teams place 2</a:t>
            </a:r>
            <a:r>
              <a:rPr lang="en-US" sz="1900" i="1" baseline="30000" dirty="0"/>
              <a:t>nd</a:t>
            </a:r>
            <a:r>
              <a:rPr lang="en-US" sz="1900" i="1" dirty="0"/>
              <a:t> in the 2-mile Relay and Distance Medley Relay while qualifying for the State Outdoor meet in the Mile, running the fastest mile out of the 8 qualifying Districts in a new personal best time of 4:37.2.  He served in the Army during World War II in the 306 Bomb group.</a:t>
            </a:r>
            <a:r>
              <a:rPr lang="en-US" sz="1900" dirty="0"/>
              <a:t> </a:t>
            </a:r>
          </a:p>
          <a:p>
            <a:pPr>
              <a:buNone/>
            </a:pPr>
            <a:br>
              <a:rPr lang="en-US" sz="1900" dirty="0"/>
            </a:b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lstStyle/>
          <a:p>
            <a:r>
              <a:rPr lang="en-US" dirty="0"/>
              <a:t>Article from the Observer </a:t>
            </a:r>
          </a:p>
        </p:txBody>
      </p:sp>
      <p:sp>
        <p:nvSpPr>
          <p:cNvPr id="6" name="Content Placeholder 5"/>
          <p:cNvSpPr>
            <a:spLocks noGrp="1"/>
          </p:cNvSpPr>
          <p:nvPr>
            <p:ph idx="1"/>
          </p:nvPr>
        </p:nvSpPr>
        <p:spPr>
          <a:xfrm>
            <a:off x="457200" y="838200"/>
            <a:ext cx="7239000" cy="4846320"/>
          </a:xfrm>
        </p:spPr>
        <p:txBody>
          <a:bodyPr>
            <a:noAutofit/>
          </a:bodyPr>
          <a:lstStyle/>
          <a:p>
            <a:pPr marL="0" indent="0" algn="just">
              <a:spcBef>
                <a:spcPts val="0"/>
              </a:spcBef>
              <a:buNone/>
            </a:pPr>
            <a:r>
              <a:rPr lang="en-US" sz="1600" dirty="0"/>
              <a:t>Prior to the season even starting, Central DeWitt Hall of Fame coach Nat Baird deemed the 1941-42 Central DeWitt High School track team the “greatest track team in school history.”</a:t>
            </a:r>
          </a:p>
          <a:p>
            <a:pPr marL="0" indent="0" algn="just">
              <a:spcBef>
                <a:spcPts val="0"/>
              </a:spcBef>
              <a:buNone/>
            </a:pPr>
            <a:endParaRPr lang="en-US" sz="1600" dirty="0"/>
          </a:p>
          <a:p>
            <a:pPr marL="0" indent="0" algn="just">
              <a:spcBef>
                <a:spcPts val="0"/>
              </a:spcBef>
              <a:buNone/>
            </a:pPr>
            <a:r>
              <a:rPr lang="en-US" sz="1600" dirty="0"/>
              <a:t>John “Johnnie” Wesley Jacobs, who was a senior that year and a member of the team, was one of the main reasons why. Jacobs’ reputation as a tremendously talented mid- and long-distance runner had preceded him.</a:t>
            </a:r>
          </a:p>
          <a:p>
            <a:pPr algn="just">
              <a:spcBef>
                <a:spcPts val="0"/>
              </a:spcBef>
            </a:pPr>
            <a:endParaRPr lang="en-US" sz="1600" dirty="0"/>
          </a:p>
          <a:p>
            <a:pPr marL="0" indent="0" algn="just">
              <a:spcBef>
                <a:spcPts val="0"/>
              </a:spcBef>
              <a:buNone/>
            </a:pPr>
            <a:r>
              <a:rPr lang="en-US" sz="1600" dirty="0"/>
              <a:t>Central DeWitt’s track program began in 1927, with the first meet being held April 29 of that year against Welton Schools. Nine years later, Central DeWitt had become a member of the </a:t>
            </a:r>
            <a:r>
              <a:rPr lang="en-US" sz="1600" dirty="0" err="1"/>
              <a:t>Illowa</a:t>
            </a:r>
            <a:r>
              <a:rPr lang="en-US" sz="1600" dirty="0"/>
              <a:t> Conference. Once Jacobs’ talent caught the eye of his coach, Baird knew the school’s track program would reach an entirely new level — one that would go down in history.</a:t>
            </a:r>
          </a:p>
          <a:p>
            <a:pPr marL="0" indent="0" algn="just">
              <a:spcBef>
                <a:spcPts val="0"/>
              </a:spcBef>
              <a:buNone/>
            </a:pPr>
            <a:endParaRPr lang="en-US" sz="1600" dirty="0"/>
          </a:p>
          <a:p>
            <a:pPr marL="0" indent="0" algn="just">
              <a:spcBef>
                <a:spcPts val="0"/>
              </a:spcBef>
              <a:buNone/>
            </a:pPr>
            <a:r>
              <a:rPr lang="en-US" sz="1600" dirty="0"/>
              <a:t>In the fall season of 1941, at the state indoor meet held in Iowa City, the track team took second place.  As an individual, Jacobs won the Class B mile with a time of 5:06.5. That achievement made him the first-ever state champion from DeWitt. After that state meet, Jacobs was voted track captain and went on to have a successful spring season. He competed in the 1942 Drake Relays and placed second in the half-mile. The distance medley team won the Drake title, and Jacobs broke several meet records.</a:t>
            </a:r>
          </a:p>
          <a:p>
            <a:pPr marL="0" indent="0" algn="just">
              <a:spcBef>
                <a:spcPts val="0"/>
              </a:spcBef>
              <a:buNone/>
            </a:pP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normAutofit/>
          </a:bodyPr>
          <a:lstStyle/>
          <a:p>
            <a:r>
              <a:rPr lang="en-US" dirty="0"/>
              <a:t>The Observer (cont.)</a:t>
            </a:r>
          </a:p>
        </p:txBody>
      </p:sp>
      <p:sp>
        <p:nvSpPr>
          <p:cNvPr id="3" name="Content Placeholder 2"/>
          <p:cNvSpPr>
            <a:spLocks noGrp="1"/>
          </p:cNvSpPr>
          <p:nvPr>
            <p:ph idx="1"/>
          </p:nvPr>
        </p:nvSpPr>
        <p:spPr>
          <a:xfrm>
            <a:off x="457200" y="792480"/>
            <a:ext cx="7239000" cy="4846320"/>
          </a:xfrm>
        </p:spPr>
        <p:txBody>
          <a:bodyPr>
            <a:noAutofit/>
          </a:bodyPr>
          <a:lstStyle/>
          <a:p>
            <a:pPr marL="0" indent="0" algn="just">
              <a:spcBef>
                <a:spcPts val="0"/>
              </a:spcBef>
              <a:buNone/>
            </a:pPr>
            <a:r>
              <a:rPr lang="en-US" sz="1600" dirty="0"/>
              <a:t>He also set new school records in the half-mile (2:04) and mile (4:46.4), and went on to set the </a:t>
            </a:r>
            <a:r>
              <a:rPr lang="en-US" sz="1600" dirty="0" err="1"/>
              <a:t>Illowa</a:t>
            </a:r>
            <a:r>
              <a:rPr lang="en-US" sz="1600" dirty="0"/>
              <a:t> mile record in 4:41, improving upon the previous record by nine seconds.</a:t>
            </a:r>
          </a:p>
          <a:p>
            <a:pPr marL="0" indent="0" algn="just">
              <a:spcBef>
                <a:spcPts val="0"/>
              </a:spcBef>
              <a:buNone/>
            </a:pPr>
            <a:endParaRPr lang="en-US" sz="1600" dirty="0"/>
          </a:p>
          <a:p>
            <a:pPr marL="0" indent="0" algn="just">
              <a:spcBef>
                <a:spcPts val="0"/>
              </a:spcBef>
              <a:buNone/>
            </a:pPr>
            <a:r>
              <a:rPr lang="en-US" sz="1600" dirty="0"/>
              <a:t>The team won the conference title, and Jacobs qualified for the indoor state Class B mile. Together with his teammates, in 1942 he placed second in the 2-mile relay. Jacobs ran the fastest 880 leg in the field, and after winning their heat in the distance medley — with no one within 30 yards of Jacobs as the anchor — they also finished second. The team scored a record-high 16 points at the indoor meet and set the standard for future state titles.</a:t>
            </a:r>
          </a:p>
          <a:p>
            <a:pPr marL="0" indent="0" algn="just">
              <a:spcBef>
                <a:spcPts val="0"/>
              </a:spcBef>
              <a:buNone/>
            </a:pPr>
            <a:endParaRPr lang="en-US" sz="1600" dirty="0"/>
          </a:p>
          <a:p>
            <a:pPr marL="0" indent="0" algn="just">
              <a:spcBef>
                <a:spcPts val="0"/>
              </a:spcBef>
              <a:buNone/>
            </a:pPr>
            <a:r>
              <a:rPr lang="en-US" sz="1600" dirty="0"/>
              <a:t>Jacobs qualified for the outdoor state meet in Ames, while running the fastest mile out of the eight qualifying districts in a new personal best time of 4:37.2. After graduating in the spring of 1942, Jacobs served in the Army during World War II, in the 306 Bomb group, the first to secure a victory over Germany. He later was promoted to Corporal.</a:t>
            </a:r>
          </a:p>
          <a:p>
            <a:pPr marL="0" indent="0" algn="just">
              <a:spcBef>
                <a:spcPts val="0"/>
              </a:spcBef>
              <a:buNone/>
            </a:pPr>
            <a:endParaRPr lang="en-US" sz="1600" dirty="0"/>
          </a:p>
          <a:p>
            <a:pPr marL="0" indent="0" algn="just">
              <a:spcBef>
                <a:spcPts val="0"/>
              </a:spcBef>
              <a:buNone/>
            </a:pPr>
            <a:r>
              <a:rPr lang="en-US" sz="1600" dirty="0"/>
              <a:t>Jacobs died in 2010 at the age of 85.</a:t>
            </a:r>
          </a:p>
          <a:p>
            <a:pPr marL="0" indent="0" algn="just">
              <a:buNone/>
            </a:pPr>
            <a:endParaRPr lang="en-US" sz="1600" dirty="0"/>
          </a:p>
          <a:p>
            <a:pPr marL="0" indent="0" algn="just">
              <a:buNone/>
            </a:pPr>
            <a:endParaRPr lang="en-US" sz="1600" dirty="0"/>
          </a:p>
          <a:p>
            <a:pPr marL="0" indent="0" algn="just">
              <a:buNone/>
            </a:pP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lstStyle/>
          <a:p>
            <a:r>
              <a:rPr lang="en-US" dirty="0"/>
              <a:t>Induction speech</a:t>
            </a:r>
          </a:p>
        </p:txBody>
      </p:sp>
      <p:sp>
        <p:nvSpPr>
          <p:cNvPr id="3" name="Content Placeholder 2"/>
          <p:cNvSpPr>
            <a:spLocks noGrp="1"/>
          </p:cNvSpPr>
          <p:nvPr>
            <p:ph idx="1"/>
          </p:nvPr>
        </p:nvSpPr>
        <p:spPr>
          <a:xfrm>
            <a:off x="457200" y="762000"/>
            <a:ext cx="7086600" cy="4876800"/>
          </a:xfrm>
        </p:spPr>
        <p:txBody>
          <a:bodyPr>
            <a:noAutofit/>
          </a:bodyPr>
          <a:lstStyle/>
          <a:p>
            <a:pPr marL="0" indent="0" algn="just">
              <a:buNone/>
            </a:pPr>
            <a:r>
              <a:rPr lang="en-US" sz="1600" b="1" i="1" u="sng" dirty="0"/>
              <a:t>Inducted for Outstanding Contributions as an Individual		</a:t>
            </a:r>
          </a:p>
          <a:p>
            <a:pPr marL="0" indent="0" algn="just">
              <a:spcBef>
                <a:spcPts val="0"/>
              </a:spcBef>
              <a:buNone/>
            </a:pPr>
            <a:r>
              <a:rPr lang="en-US" sz="1600" i="1" dirty="0"/>
              <a:t>In 1941, a bottle of Coca Cola cost 5 cents and the Baseball Hall of Fame in Cooperstown, Pennsylvania had been in existence for just 2 years.  In the fall of that same year, a young man with a great deal of talent would become the first ever State Champion in any sport at DeWitt, now Central DeWitt.  That young man was 1942 graduate John Wesley Jacobs.  Thinking of our proud athletic and track &amp; field history and all the excellence that we have witnessed at our school over the years including the emergence of State Championship individuals and teams, Johnnie Jacobs accomplishment in the fall of 1941 would be our school’s focal beginning.  The inception of our track program occurred in 1927 with the first meet held on April 29, 1927 vs. Welton schools.  It cost 25 cents to attend that event.  By 1936 we had become a member of the </a:t>
            </a:r>
            <a:r>
              <a:rPr lang="en-US" sz="1600" i="1" dirty="0" err="1"/>
              <a:t>Illowa</a:t>
            </a:r>
            <a:r>
              <a:rPr lang="en-US" sz="1600" i="1" dirty="0"/>
              <a:t> Conference and our Hall of Fame Coach Nat Baird at the time, was proclaiming the 1941-42 team as the “Greatest track team in school history.”  Bill </a:t>
            </a:r>
            <a:r>
              <a:rPr lang="en-US" sz="1600" i="1" dirty="0" err="1"/>
              <a:t>Homrighausen</a:t>
            </a:r>
            <a:r>
              <a:rPr lang="en-US" sz="1600" i="1" dirty="0"/>
              <a:t> would be a member of that track team!  One of the big reasons for such high expectations was the emergence of an outstanding mid and long-distance runner, Johnnie Jacobs.  During the “fall” season in 1941, John would become the 1</a:t>
            </a:r>
            <a:r>
              <a:rPr lang="en-US" sz="1600" i="1" baseline="30000" dirty="0"/>
              <a:t>st</a:t>
            </a:r>
            <a:r>
              <a:rPr lang="en-US" sz="1600" i="1" dirty="0"/>
              <a:t> ever State Champion in DeWitt by winning the Class B Mile in a time of 5:06.5.  The team would place 2</a:t>
            </a:r>
            <a:r>
              <a:rPr lang="en-US" sz="1600" i="1" baseline="30000" dirty="0"/>
              <a:t>nd</a:t>
            </a:r>
            <a:r>
              <a:rPr lang="en-US" sz="1600" i="1" dirty="0"/>
              <a:t> at that State Indoor meet, held in Iowa City.</a:t>
            </a:r>
            <a:r>
              <a:rPr lang="en-US" sz="1600" dirty="0"/>
              <a:t> </a:t>
            </a:r>
            <a:r>
              <a:rPr lang="en-US" sz="1600" i="1" dirty="0"/>
              <a:t>Johnnie was voted as Track Captain for the 1941-42 season and following his State title that fall, would have an outstanding spring, competing in the 1942 Drake Relays and placing 2</a:t>
            </a:r>
            <a:r>
              <a:rPr lang="en-US" sz="1600" i="1" baseline="30000" dirty="0"/>
              <a:t>nd</a:t>
            </a:r>
            <a:r>
              <a:rPr lang="en-US" sz="1600" i="1" dirty="0"/>
              <a:t> in ½ Mile.  The Distance Medley team would win the Drake</a:t>
            </a:r>
            <a:endParaRPr lang="en-US" sz="1600" dirty="0"/>
          </a:p>
        </p:txBody>
      </p:sp>
    </p:spTree>
    <p:extLst>
      <p:ext uri="{BB962C8B-B14F-4D97-AF65-F5344CB8AC3E}">
        <p14:creationId xmlns:p14="http://schemas.microsoft.com/office/powerpoint/2010/main" val="42430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1143000"/>
          </a:xfrm>
        </p:spPr>
        <p:txBody>
          <a:bodyPr/>
          <a:lstStyle/>
          <a:p>
            <a:r>
              <a:rPr lang="en-US" dirty="0"/>
              <a:t>Speech (cont.) &amp; video</a:t>
            </a:r>
          </a:p>
        </p:txBody>
      </p:sp>
      <p:sp>
        <p:nvSpPr>
          <p:cNvPr id="3" name="Content Placeholder 2"/>
          <p:cNvSpPr>
            <a:spLocks noGrp="1"/>
          </p:cNvSpPr>
          <p:nvPr>
            <p:ph idx="1"/>
          </p:nvPr>
        </p:nvSpPr>
        <p:spPr>
          <a:xfrm>
            <a:off x="457200" y="685800"/>
            <a:ext cx="7086600" cy="4846320"/>
          </a:xfrm>
        </p:spPr>
        <p:txBody>
          <a:bodyPr>
            <a:noAutofit/>
          </a:bodyPr>
          <a:lstStyle/>
          <a:p>
            <a:pPr marL="0" indent="0" algn="just">
              <a:buNone/>
            </a:pPr>
            <a:r>
              <a:rPr lang="en-US" sz="1600" i="1" dirty="0"/>
              <a:t>Title as well.  During the season, Johnnie would break several meet records, including going toe to toe with State Indoor &amp; Outdoor Champion Baxter of Davenport at Clinton’s Gateway Classic, getting edged out by just a step.   He would set new school records ½ Mile (2:04) &amp; Mile (4:46.4) and go on to set the </a:t>
            </a:r>
            <a:r>
              <a:rPr lang="en-US" sz="1600" i="1" dirty="0" err="1"/>
              <a:t>Illowa</a:t>
            </a:r>
            <a:r>
              <a:rPr lang="en-US" sz="1600" i="1" dirty="0"/>
              <a:t> Mile Record in 4:41, bettering the previous record by 9 seconds.  That team would meet Coach Baird’s high expectations and win the conference title.  Johnnie would qualify for the Indoor State Class B Mile. With teammates Miller, Kirby and Petersen they would place 2</a:t>
            </a:r>
            <a:r>
              <a:rPr lang="en-US" sz="1600" i="1" baseline="30000" dirty="0"/>
              <a:t>nd</a:t>
            </a:r>
            <a:r>
              <a:rPr lang="en-US" sz="1600" i="1" dirty="0"/>
              <a:t> in the 2-mile Relay.  Johnnie would run the fastest 880 leg in the field.  After winning their heat in the Distance Medley with no one within 30 yards of Jacobs on the anchor, Miller, Kirby, Goodale would also finish 2</a:t>
            </a:r>
            <a:r>
              <a:rPr lang="en-US" sz="1600" i="1" baseline="30000" dirty="0"/>
              <a:t>nd</a:t>
            </a:r>
            <a:r>
              <a:rPr lang="en-US" sz="1600" i="1" dirty="0"/>
              <a:t>.  The team would score a record high 16 points at the Indoor and set a foundation for future State tiles just on the horizon.  He would qualify for the Outdoor State meet held in Ames while running the fastest mile out of the 8 qualifying Districts in a new personal best time of 4:37.2.</a:t>
            </a:r>
            <a:r>
              <a:rPr lang="en-US" sz="1600" dirty="0"/>
              <a:t> </a:t>
            </a:r>
            <a:r>
              <a:rPr lang="en-US" sz="1600" i="1" dirty="0"/>
              <a:t>Johnnie Jacobs would serve in the Army during World War II in the 306 Bomb group, the first to secure a victory over Germany.  In a letter published in the Observer to Coach Baird after a promotion to Corporal, he would congratulate the community for building a youth center and encourages DeWitt to implement the post-war plan as a way to continue to create opportunities.  John died in 2010 at the age of 85.  Please help me welcome posthumously, the newest member of the Central DeWitt High School Hall of Fame, 2021 inductee… Johnnie Jacobs.</a:t>
            </a:r>
            <a:endParaRPr lang="en-US" sz="1600" dirty="0"/>
          </a:p>
        </p:txBody>
      </p:sp>
    </p:spTree>
    <p:extLst>
      <p:ext uri="{BB962C8B-B14F-4D97-AF65-F5344CB8AC3E}">
        <p14:creationId xmlns:p14="http://schemas.microsoft.com/office/powerpoint/2010/main" val="2074048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605</TotalTime>
  <Words>1306</Words>
  <Application>Microsoft Macintosh PowerPoint</Application>
  <PresentationFormat>On-screen Show (4:3)</PresentationFormat>
  <Paragraphs>31</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Trebuchet MS</vt:lpstr>
      <vt:lpstr>Wingdings</vt:lpstr>
      <vt:lpstr>Wingdings 2</vt:lpstr>
      <vt:lpstr>Opulent</vt:lpstr>
      <vt:lpstr>john  jacobs</vt:lpstr>
      <vt:lpstr>Inducted for Outstanding Contributions  as  an Individual of Central dewitt High School  </vt:lpstr>
      <vt:lpstr>Biography</vt:lpstr>
      <vt:lpstr>Article from the Observer </vt:lpstr>
      <vt:lpstr>The Observer (cont.)</vt:lpstr>
      <vt:lpstr>Induction speech</vt:lpstr>
      <vt:lpstr>Speech (cont.) &amp; video</vt:lpstr>
    </vt:vector>
  </TitlesOfParts>
  <Company>Clinton Community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95</cp:revision>
  <dcterms:created xsi:type="dcterms:W3CDTF">2017-06-14T17:49:36Z</dcterms:created>
  <dcterms:modified xsi:type="dcterms:W3CDTF">2022-06-25T18:29:35Z</dcterms:modified>
</cp:coreProperties>
</file>